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57" r:id="rId7"/>
    <p:sldId id="263" r:id="rId8"/>
    <p:sldId id="266" r:id="rId9"/>
    <p:sldId id="261" r:id="rId10"/>
    <p:sldId id="265" r:id="rId11"/>
    <p:sldId id="264" r:id="rId12"/>
    <p:sldId id="267" r:id="rId13"/>
    <p:sldId id="268" r:id="rId14"/>
    <p:sldId id="269" r:id="rId15"/>
    <p:sldId id="270" r:id="rId16"/>
    <p:sldId id="271" r:id="rId17"/>
    <p:sldId id="272" r:id="rId18"/>
    <p:sldId id="273" r:id="rId19"/>
    <p:sldId id="274" r:id="rId20"/>
    <p:sldId id="259" r:id="rId2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CC0000"/>
    <a:srgbClr val="FFFF66"/>
    <a:srgbClr val="ECDD1C"/>
    <a:srgbClr val="70AD47"/>
    <a:srgbClr val="ED7D31"/>
    <a:srgbClr val="CC3399"/>
    <a:srgbClr val="C00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AA3FA-BA61-633D-8939-8B4F440CBB2E}" v="60" dt="2022-07-15T14:11:31.343"/>
    <p1510:client id="{750F05BC-7FE1-E870-7A49-336F6E739167}" v="4224" dt="2023-10-15T16:33:46.497"/>
    <p1510:client id="{1349FE5B-AE3D-74C4-DA35-682FD22CB301}" v="707" dt="2022-07-15T13:04:40.493"/>
    <p1510:client id="{F7080FCB-2346-5503-2B9E-850405FB2F17}" v="24" dt="2022-07-15T13:15:12.464"/>
    <p1510:client id="{755C2CF3-83E3-6AE2-E536-A554DE9A96C0}" v="1" dt="2022-07-18T14:37:30.810"/>
    <p1510:client id="{5059DEA9-503B-765E-A4FC-CAA0BB95446D}" v="2178" dt="2022-07-17T13:13:12.329"/>
    <p1510:client id="{594612C4-D3BF-50AA-E717-FBC407B785AB}" v="1" dt="2022-07-17T13:14:39.070"/>
    <p1510:client id="{85B46A52-AA14-3D1B-7754-A8D5C205A232}" v="537" dt="2022-07-15T14:00:30.663"/>
    <p1510:client id="{B62046B7-0781-3C0D-966C-4959C1FB743B}" v="6" dt="2023-10-16T08:44:52.238"/>
    <p1510:client id="{8C5C838E-9126-B57A-757A-9D764CE3304D}" v="8" dt="2022-07-15T12:51:16.825"/>
    <p1510:client id="{E3E39DFA-0A3B-29A0-7758-359B8D1527A1}" v="59" dt="2022-07-14T15:31:32.051"/>
    <p1510:client id="{E6F88667-19F6-D452-4C35-65B9A8FF97AE}" v="680" dt="2023-10-12T18:16:59.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4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322E2-5C71-42F5-87C3-5C4CA2DA4C8C}"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D6D13BF7-5BEF-4FC4-884D-FD04A7DBD3C9}">
      <dgm:prSet phldrT="[Text]"/>
      <dgm:spPr/>
      <dgm:t>
        <a:bodyPr/>
        <a:lstStyle/>
        <a:p>
          <a:r>
            <a:rPr lang="en-GB"/>
            <a:t>How the World Works</a:t>
          </a:r>
        </a:p>
      </dgm:t>
    </dgm:pt>
    <dgm:pt modelId="{2379518A-AE13-4C83-BED2-266E3EA7E6DC}" type="parTrans" cxnId="{17A213F8-8EFD-4F99-BC38-7DBFACD9B8FF}">
      <dgm:prSet/>
      <dgm:spPr/>
      <dgm:t>
        <a:bodyPr/>
        <a:lstStyle/>
        <a:p>
          <a:endParaRPr lang="en-GB"/>
        </a:p>
      </dgm:t>
    </dgm:pt>
    <dgm:pt modelId="{06750B7C-0366-4B68-A522-DB9A9FC8F43F}" type="sibTrans" cxnId="{17A213F8-8EFD-4F99-BC38-7DBFACD9B8FF}">
      <dgm:prSet/>
      <dgm:spPr/>
      <dgm:t>
        <a:bodyPr/>
        <a:lstStyle/>
        <a:p>
          <a:endParaRPr lang="en-GB"/>
        </a:p>
      </dgm:t>
    </dgm:pt>
    <dgm:pt modelId="{D9B92C9A-C0CB-4CE3-9B46-F5333450A2E5}">
      <dgm:prSet phldrT="[Text]"/>
      <dgm:spPr/>
      <dgm:t>
        <a:bodyPr/>
        <a:lstStyle/>
        <a:p>
          <a:r>
            <a:rPr lang="en-GB"/>
            <a:t>Time Travellers</a:t>
          </a:r>
        </a:p>
      </dgm:t>
    </dgm:pt>
    <dgm:pt modelId="{E7D1CB38-5999-4C97-BFAC-83782D341561}" type="parTrans" cxnId="{59A8E7F4-642A-4CDB-AAF5-39318636B31C}">
      <dgm:prSet/>
      <dgm:spPr/>
      <dgm:t>
        <a:bodyPr/>
        <a:lstStyle/>
        <a:p>
          <a:endParaRPr lang="en-GB"/>
        </a:p>
      </dgm:t>
    </dgm:pt>
    <dgm:pt modelId="{6D38D4F4-DE97-480A-A95C-F9BF01A14BE3}" type="sibTrans" cxnId="{59A8E7F4-642A-4CDB-AAF5-39318636B31C}">
      <dgm:prSet/>
      <dgm:spPr/>
      <dgm:t>
        <a:bodyPr/>
        <a:lstStyle/>
        <a:p>
          <a:endParaRPr lang="en-GB"/>
        </a:p>
      </dgm:t>
    </dgm:pt>
    <dgm:pt modelId="{C50A08DF-32AF-4358-9E1E-8574B78E0A01}">
      <dgm:prSet phldrT="[Text]"/>
      <dgm:spPr/>
      <dgm:t>
        <a:bodyPr/>
        <a:lstStyle/>
        <a:p>
          <a:r>
            <a:rPr lang="en-GB"/>
            <a:t>Creativity is Power</a:t>
          </a:r>
        </a:p>
      </dgm:t>
    </dgm:pt>
    <dgm:pt modelId="{9446DD11-1D1B-4B33-AADA-681A81D62DDE}" type="parTrans" cxnId="{9E7218F0-C5B8-460F-AD48-823FEEAF0F42}">
      <dgm:prSet/>
      <dgm:spPr/>
      <dgm:t>
        <a:bodyPr/>
        <a:lstStyle/>
        <a:p>
          <a:endParaRPr lang="en-GB"/>
        </a:p>
      </dgm:t>
    </dgm:pt>
    <dgm:pt modelId="{8535783B-F678-4B55-A90E-0765489D6E24}" type="sibTrans" cxnId="{9E7218F0-C5B8-460F-AD48-823FEEAF0F42}">
      <dgm:prSet/>
      <dgm:spPr/>
      <dgm:t>
        <a:bodyPr/>
        <a:lstStyle/>
        <a:p>
          <a:endParaRPr lang="en-GB"/>
        </a:p>
      </dgm:t>
    </dgm:pt>
    <dgm:pt modelId="{EA05DEDF-9BEB-4290-83A4-9A7AEC279632}" type="pres">
      <dgm:prSet presAssocID="{E21322E2-5C71-42F5-87C3-5C4CA2DA4C8C}" presName="Name0" presStyleCnt="0">
        <dgm:presLayoutVars>
          <dgm:chMax val="7"/>
          <dgm:chPref val="7"/>
          <dgm:dir/>
          <dgm:animLvl val="lvl"/>
        </dgm:presLayoutVars>
      </dgm:prSet>
      <dgm:spPr/>
    </dgm:pt>
    <dgm:pt modelId="{B322CD65-8E05-42A1-BAA4-9F526CDCEBA6}" type="pres">
      <dgm:prSet presAssocID="{D6D13BF7-5BEF-4FC4-884D-FD04A7DBD3C9}" presName="Accent1" presStyleCnt="0"/>
      <dgm:spPr/>
    </dgm:pt>
    <dgm:pt modelId="{EE87AFE7-FD81-4189-B468-234A55946601}" type="pres">
      <dgm:prSet presAssocID="{D6D13BF7-5BEF-4FC4-884D-FD04A7DBD3C9}" presName="Accent" presStyleLbl="node1" presStyleIdx="0" presStyleCnt="3"/>
      <dgm:spPr/>
    </dgm:pt>
    <dgm:pt modelId="{8AB24F23-AB27-4DA0-B5DA-010A51CA6436}" type="pres">
      <dgm:prSet presAssocID="{D6D13BF7-5BEF-4FC4-884D-FD04A7DBD3C9}" presName="Parent1" presStyleLbl="revTx" presStyleIdx="0" presStyleCnt="3">
        <dgm:presLayoutVars>
          <dgm:chMax val="1"/>
          <dgm:chPref val="1"/>
          <dgm:bulletEnabled val="1"/>
        </dgm:presLayoutVars>
      </dgm:prSet>
      <dgm:spPr/>
    </dgm:pt>
    <dgm:pt modelId="{83F026AD-6938-466B-8CC9-DE8C29902856}" type="pres">
      <dgm:prSet presAssocID="{D9B92C9A-C0CB-4CE3-9B46-F5333450A2E5}" presName="Accent2" presStyleCnt="0"/>
      <dgm:spPr/>
    </dgm:pt>
    <dgm:pt modelId="{8E7314E7-5DA4-4563-9F77-7BB2B7209A73}" type="pres">
      <dgm:prSet presAssocID="{D9B92C9A-C0CB-4CE3-9B46-F5333450A2E5}" presName="Accent" presStyleLbl="node1" presStyleIdx="1" presStyleCnt="3"/>
      <dgm:spPr>
        <a:solidFill>
          <a:srgbClr val="C00000"/>
        </a:solidFill>
      </dgm:spPr>
    </dgm:pt>
    <dgm:pt modelId="{90AF140C-27B6-48AA-B08F-AE41746DF26A}" type="pres">
      <dgm:prSet presAssocID="{D9B92C9A-C0CB-4CE3-9B46-F5333450A2E5}" presName="Parent2" presStyleLbl="revTx" presStyleIdx="1" presStyleCnt="3">
        <dgm:presLayoutVars>
          <dgm:chMax val="1"/>
          <dgm:chPref val="1"/>
          <dgm:bulletEnabled val="1"/>
        </dgm:presLayoutVars>
      </dgm:prSet>
      <dgm:spPr/>
    </dgm:pt>
    <dgm:pt modelId="{021357C7-1B51-4E45-A6B5-D744666E615F}" type="pres">
      <dgm:prSet presAssocID="{C50A08DF-32AF-4358-9E1E-8574B78E0A01}" presName="Accent3" presStyleCnt="0"/>
      <dgm:spPr/>
    </dgm:pt>
    <dgm:pt modelId="{5FBB4C21-7CD1-4D05-8673-AC7604705F07}" type="pres">
      <dgm:prSet presAssocID="{C50A08DF-32AF-4358-9E1E-8574B78E0A01}" presName="Accent" presStyleLbl="node1" presStyleIdx="2" presStyleCnt="3"/>
      <dgm:spPr/>
    </dgm:pt>
    <dgm:pt modelId="{6BD47EA1-1461-4794-B472-81D7B8DE7303}" type="pres">
      <dgm:prSet presAssocID="{C50A08DF-32AF-4358-9E1E-8574B78E0A01}" presName="Parent3" presStyleLbl="revTx" presStyleIdx="2" presStyleCnt="3">
        <dgm:presLayoutVars>
          <dgm:chMax val="1"/>
          <dgm:chPref val="1"/>
          <dgm:bulletEnabled val="1"/>
        </dgm:presLayoutVars>
      </dgm:prSet>
      <dgm:spPr/>
    </dgm:pt>
  </dgm:ptLst>
  <dgm:cxnLst>
    <dgm:cxn modelId="{3B83A507-E047-4C3E-A078-932EA9C16BE7}" type="presOf" srcId="{D9B92C9A-C0CB-4CE3-9B46-F5333450A2E5}" destId="{90AF140C-27B6-48AA-B08F-AE41746DF26A}" srcOrd="0" destOrd="0" presId="urn:microsoft.com/office/officeart/2009/layout/CircleArrowProcess"/>
    <dgm:cxn modelId="{C4D0D621-2112-410C-A048-FBD021F6EEAA}" type="presOf" srcId="{C50A08DF-32AF-4358-9E1E-8574B78E0A01}" destId="{6BD47EA1-1461-4794-B472-81D7B8DE7303}" srcOrd="0" destOrd="0" presId="urn:microsoft.com/office/officeart/2009/layout/CircleArrowProcess"/>
    <dgm:cxn modelId="{A8EF51BB-5A64-45A6-912F-CE794DF0F735}" type="presOf" srcId="{D6D13BF7-5BEF-4FC4-884D-FD04A7DBD3C9}" destId="{8AB24F23-AB27-4DA0-B5DA-010A51CA6436}" srcOrd="0" destOrd="0" presId="urn:microsoft.com/office/officeart/2009/layout/CircleArrowProcess"/>
    <dgm:cxn modelId="{9E7218F0-C5B8-460F-AD48-823FEEAF0F42}" srcId="{E21322E2-5C71-42F5-87C3-5C4CA2DA4C8C}" destId="{C50A08DF-32AF-4358-9E1E-8574B78E0A01}" srcOrd="2" destOrd="0" parTransId="{9446DD11-1D1B-4B33-AADA-681A81D62DDE}" sibTransId="{8535783B-F678-4B55-A90E-0765489D6E24}"/>
    <dgm:cxn modelId="{66EAC8F4-3A57-42E6-A45F-037633C46127}" type="presOf" srcId="{E21322E2-5C71-42F5-87C3-5C4CA2DA4C8C}" destId="{EA05DEDF-9BEB-4290-83A4-9A7AEC279632}" srcOrd="0" destOrd="0" presId="urn:microsoft.com/office/officeart/2009/layout/CircleArrowProcess"/>
    <dgm:cxn modelId="{59A8E7F4-642A-4CDB-AAF5-39318636B31C}" srcId="{E21322E2-5C71-42F5-87C3-5C4CA2DA4C8C}" destId="{D9B92C9A-C0CB-4CE3-9B46-F5333450A2E5}" srcOrd="1" destOrd="0" parTransId="{E7D1CB38-5999-4C97-BFAC-83782D341561}" sibTransId="{6D38D4F4-DE97-480A-A95C-F9BF01A14BE3}"/>
    <dgm:cxn modelId="{17A213F8-8EFD-4F99-BC38-7DBFACD9B8FF}" srcId="{E21322E2-5C71-42F5-87C3-5C4CA2DA4C8C}" destId="{D6D13BF7-5BEF-4FC4-884D-FD04A7DBD3C9}" srcOrd="0" destOrd="0" parTransId="{2379518A-AE13-4C83-BED2-266E3EA7E6DC}" sibTransId="{06750B7C-0366-4B68-A522-DB9A9FC8F43F}"/>
    <dgm:cxn modelId="{9EF90281-7EEE-4CD3-A0CB-B1CA300EA5D2}" type="presParOf" srcId="{EA05DEDF-9BEB-4290-83A4-9A7AEC279632}" destId="{B322CD65-8E05-42A1-BAA4-9F526CDCEBA6}" srcOrd="0" destOrd="0" presId="urn:microsoft.com/office/officeart/2009/layout/CircleArrowProcess"/>
    <dgm:cxn modelId="{B4971037-E7CE-4031-AA84-1DA4895AE41A}" type="presParOf" srcId="{B322CD65-8E05-42A1-BAA4-9F526CDCEBA6}" destId="{EE87AFE7-FD81-4189-B468-234A55946601}" srcOrd="0" destOrd="0" presId="urn:microsoft.com/office/officeart/2009/layout/CircleArrowProcess"/>
    <dgm:cxn modelId="{470E8B4E-2ACA-493B-A2FD-BC5E618E49C1}" type="presParOf" srcId="{EA05DEDF-9BEB-4290-83A4-9A7AEC279632}" destId="{8AB24F23-AB27-4DA0-B5DA-010A51CA6436}" srcOrd="1" destOrd="0" presId="urn:microsoft.com/office/officeart/2009/layout/CircleArrowProcess"/>
    <dgm:cxn modelId="{CCF69FE2-9DCB-4AF0-8063-BB57C151C575}" type="presParOf" srcId="{EA05DEDF-9BEB-4290-83A4-9A7AEC279632}" destId="{83F026AD-6938-466B-8CC9-DE8C29902856}" srcOrd="2" destOrd="0" presId="urn:microsoft.com/office/officeart/2009/layout/CircleArrowProcess"/>
    <dgm:cxn modelId="{FFB4E664-F19E-425B-9A73-7174F5D0E368}" type="presParOf" srcId="{83F026AD-6938-466B-8CC9-DE8C29902856}" destId="{8E7314E7-5DA4-4563-9F77-7BB2B7209A73}" srcOrd="0" destOrd="0" presId="urn:microsoft.com/office/officeart/2009/layout/CircleArrowProcess"/>
    <dgm:cxn modelId="{98D51A3F-C89A-449A-91EF-CBE45F66E129}" type="presParOf" srcId="{EA05DEDF-9BEB-4290-83A4-9A7AEC279632}" destId="{90AF140C-27B6-48AA-B08F-AE41746DF26A}" srcOrd="3" destOrd="0" presId="urn:microsoft.com/office/officeart/2009/layout/CircleArrowProcess"/>
    <dgm:cxn modelId="{9BF6F39F-6811-448A-97D2-B032849E2030}" type="presParOf" srcId="{EA05DEDF-9BEB-4290-83A4-9A7AEC279632}" destId="{021357C7-1B51-4E45-A6B5-D744666E615F}" srcOrd="4" destOrd="0" presId="urn:microsoft.com/office/officeart/2009/layout/CircleArrowProcess"/>
    <dgm:cxn modelId="{4799529C-3264-4528-AEF3-2F62A2F5D59E}" type="presParOf" srcId="{021357C7-1B51-4E45-A6B5-D744666E615F}" destId="{5FBB4C21-7CD1-4D05-8673-AC7604705F07}" srcOrd="0" destOrd="0" presId="urn:microsoft.com/office/officeart/2009/layout/CircleArrowProcess"/>
    <dgm:cxn modelId="{D9A269F8-A767-47D6-854A-81439B93BDCF}" type="presParOf" srcId="{EA05DEDF-9BEB-4290-83A4-9A7AEC279632}" destId="{6BD47EA1-1461-4794-B472-81D7B8DE730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7AFE7-FD81-4189-B468-234A55946601}">
      <dsp:nvSpPr>
        <dsp:cNvPr id="0" name=""/>
        <dsp:cNvSpPr/>
      </dsp:nvSpPr>
      <dsp:spPr>
        <a:xfrm>
          <a:off x="1594943" y="0"/>
          <a:ext cx="1187321" cy="118750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24F23-AB27-4DA0-B5DA-010A51CA6436}">
      <dsp:nvSpPr>
        <dsp:cNvPr id="0" name=""/>
        <dsp:cNvSpPr/>
      </dsp:nvSpPr>
      <dsp:spPr>
        <a:xfrm>
          <a:off x="1857380" y="428724"/>
          <a:ext cx="659771" cy="32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How the World Works</a:t>
          </a:r>
        </a:p>
      </dsp:txBody>
      <dsp:txXfrm>
        <a:off x="1857380" y="428724"/>
        <a:ext cx="659771" cy="329807"/>
      </dsp:txXfrm>
    </dsp:sp>
    <dsp:sp modelId="{8E7314E7-5DA4-4563-9F77-7BB2B7209A73}">
      <dsp:nvSpPr>
        <dsp:cNvPr id="0" name=""/>
        <dsp:cNvSpPr/>
      </dsp:nvSpPr>
      <dsp:spPr>
        <a:xfrm>
          <a:off x="1265169" y="682308"/>
          <a:ext cx="1187321" cy="1187502"/>
        </a:xfrm>
        <a:prstGeom prst="leftCircularArrow">
          <a:avLst>
            <a:gd name="adj1" fmla="val 10980"/>
            <a:gd name="adj2" fmla="val 1142322"/>
            <a:gd name="adj3" fmla="val 6300000"/>
            <a:gd name="adj4" fmla="val 189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F140C-27B6-48AA-B08F-AE41746DF26A}">
      <dsp:nvSpPr>
        <dsp:cNvPr id="0" name=""/>
        <dsp:cNvSpPr/>
      </dsp:nvSpPr>
      <dsp:spPr>
        <a:xfrm>
          <a:off x="1528944" y="1114979"/>
          <a:ext cx="659771" cy="32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Time Travellers</a:t>
          </a:r>
        </a:p>
      </dsp:txBody>
      <dsp:txXfrm>
        <a:off x="1528944" y="1114979"/>
        <a:ext cx="659771" cy="329807"/>
      </dsp:txXfrm>
    </dsp:sp>
    <dsp:sp modelId="{5FBB4C21-7CD1-4D05-8673-AC7604705F07}">
      <dsp:nvSpPr>
        <dsp:cNvPr id="0" name=""/>
        <dsp:cNvSpPr/>
      </dsp:nvSpPr>
      <dsp:spPr>
        <a:xfrm>
          <a:off x="1679449" y="1446266"/>
          <a:ext cx="1020093" cy="1020502"/>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47EA1-1461-4794-B472-81D7B8DE7303}">
      <dsp:nvSpPr>
        <dsp:cNvPr id="0" name=""/>
        <dsp:cNvSpPr/>
      </dsp:nvSpPr>
      <dsp:spPr>
        <a:xfrm>
          <a:off x="1858941" y="1802221"/>
          <a:ext cx="659771" cy="32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Creativity is Power</a:t>
          </a:r>
        </a:p>
      </dsp:txBody>
      <dsp:txXfrm>
        <a:off x="1858941" y="1802221"/>
        <a:ext cx="659771" cy="32980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99CAB82-9605-409B-BCC8-1133D45CB27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297938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CAB82-9605-409B-BCC8-1133D45CB27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419345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CAB82-9605-409B-BCC8-1133D45CB27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3969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CAB82-9605-409B-BCC8-1133D45CB27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33782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9CAB82-9605-409B-BCC8-1133D45CB27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147639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9CAB82-9605-409B-BCC8-1133D45CB27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258225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9CAB82-9605-409B-BCC8-1133D45CB275}"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202625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9CAB82-9605-409B-BCC8-1133D45CB275}"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25468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AB82-9605-409B-BCC8-1133D45CB275}"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154249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99CAB82-9605-409B-BCC8-1133D45CB27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18974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99CAB82-9605-409B-BCC8-1133D45CB27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FBE51-215A-4525-ABE3-A1CFF7722CF5}" type="slidenum">
              <a:rPr lang="en-GB" smtClean="0"/>
              <a:t>‹#›</a:t>
            </a:fld>
            <a:endParaRPr lang="en-GB"/>
          </a:p>
        </p:txBody>
      </p:sp>
    </p:spTree>
    <p:extLst>
      <p:ext uri="{BB962C8B-B14F-4D97-AF65-F5344CB8AC3E}">
        <p14:creationId xmlns:p14="http://schemas.microsoft.com/office/powerpoint/2010/main" val="225520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99CAB82-9605-409B-BCC8-1133D45CB275}" type="datetimeFigureOut">
              <a:rPr lang="en-GB" smtClean="0"/>
              <a:t>16/10/2023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BFBE51-215A-4525-ABE3-A1CFF7722CF5}" type="slidenum">
              <a:rPr lang="en-GB" smtClean="0"/>
              <a:t>‹#›</a:t>
            </a:fld>
            <a:endParaRPr lang="en-GB"/>
          </a:p>
        </p:txBody>
      </p:sp>
    </p:spTree>
    <p:extLst>
      <p:ext uri="{BB962C8B-B14F-4D97-AF65-F5344CB8AC3E}">
        <p14:creationId xmlns:p14="http://schemas.microsoft.com/office/powerpoint/2010/main" val="123741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www.darranparkprimary.com" TargetMode="External"/><Relationship Id="rId2" Type="http://schemas.openxmlformats.org/officeDocument/2006/relationships/hyperlink" Target="mailto:admin@darranparkprimary.rctcbc.cym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83CD126F-222E-499E-8FD9-8B8A1580486F}"/>
              </a:ext>
            </a:extLst>
          </p:cNvPr>
          <p:cNvSpPr/>
          <p:nvPr/>
        </p:nvSpPr>
        <p:spPr>
          <a:xfrm rot="287967">
            <a:off x="-1076484" y="-213473"/>
            <a:ext cx="1961903" cy="1691296"/>
          </a:xfrm>
          <a:prstGeom prst="triangl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10D1C17-FF1A-4254-AA71-05987B64A0A6}"/>
              </a:ext>
            </a:extLst>
          </p:cNvPr>
          <p:cNvSpPr/>
          <p:nvPr/>
        </p:nvSpPr>
        <p:spPr>
          <a:xfrm>
            <a:off x="6470480" y="2306567"/>
            <a:ext cx="992041" cy="99204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B5E229D-16B0-425F-B596-915EF38F4BB2}"/>
              </a:ext>
            </a:extLst>
          </p:cNvPr>
          <p:cNvSpPr txBox="1"/>
          <p:nvPr/>
        </p:nvSpPr>
        <p:spPr>
          <a:xfrm>
            <a:off x="442802" y="170933"/>
            <a:ext cx="6223379" cy="1477328"/>
          </a:xfrm>
          <a:prstGeom prst="rect">
            <a:avLst/>
          </a:prstGeom>
          <a:noFill/>
        </p:spPr>
        <p:txBody>
          <a:bodyPr wrap="square" lIns="91440" tIns="45720" rIns="91440" bIns="45720" rtlCol="0" anchor="t">
            <a:spAutoFit/>
          </a:bodyPr>
          <a:lstStyle/>
          <a:p>
            <a:pPr algn="ctr"/>
            <a:r>
              <a:rPr lang="en-GB" sz="5400" dirty="0">
                <a:solidFill>
                  <a:srgbClr val="C00000"/>
                </a:solidFill>
                <a:latin typeface="Corbel Light"/>
              </a:rPr>
              <a:t>School Prospectus</a:t>
            </a:r>
            <a:endParaRPr lang="en-GB" sz="5400" dirty="0">
              <a:solidFill>
                <a:srgbClr val="C00000"/>
              </a:solidFill>
              <a:latin typeface="Corbel Light" panose="020B0303020204020204" pitchFamily="34" charset="0"/>
            </a:endParaRPr>
          </a:p>
          <a:p>
            <a:pPr algn="ctr"/>
            <a:r>
              <a:rPr lang="en-GB" sz="3600" dirty="0">
                <a:latin typeface="Corbel Light"/>
              </a:rPr>
              <a:t>Darran Park Primary School</a:t>
            </a:r>
          </a:p>
        </p:txBody>
      </p:sp>
      <p:sp>
        <p:nvSpPr>
          <p:cNvPr id="12" name="TextBox 11">
            <a:extLst>
              <a:ext uri="{FF2B5EF4-FFF2-40B4-BE49-F238E27FC236}">
                <a16:creationId xmlns:a16="http://schemas.microsoft.com/office/drawing/2014/main" id="{029B8B4F-4A2E-435B-9BFE-D1263D2B3C84}"/>
              </a:ext>
            </a:extLst>
          </p:cNvPr>
          <p:cNvSpPr txBox="1"/>
          <p:nvPr/>
        </p:nvSpPr>
        <p:spPr>
          <a:xfrm>
            <a:off x="526623" y="1595220"/>
            <a:ext cx="6223379" cy="523220"/>
          </a:xfrm>
          <a:prstGeom prst="rect">
            <a:avLst/>
          </a:prstGeom>
          <a:noFill/>
        </p:spPr>
        <p:txBody>
          <a:bodyPr wrap="square" rtlCol="0">
            <a:spAutoFit/>
          </a:bodyPr>
          <a:lstStyle/>
          <a:p>
            <a:pPr algn="ctr"/>
            <a:r>
              <a:rPr lang="en-GB" sz="2800">
                <a:solidFill>
                  <a:srgbClr val="0070C0"/>
                </a:solidFill>
                <a:latin typeface="Corbel Light" panose="020B0303020204020204" pitchFamily="34" charset="0"/>
              </a:rPr>
              <a:t>Learning, Enjoying and Achieving Together</a:t>
            </a:r>
            <a:endParaRPr lang="en-GB" sz="1600">
              <a:solidFill>
                <a:srgbClr val="0070C0"/>
              </a:solidFill>
              <a:latin typeface="Corbel Light" panose="020B0303020204020204" pitchFamily="34" charset="0"/>
            </a:endParaRPr>
          </a:p>
        </p:txBody>
      </p:sp>
      <p:sp>
        <p:nvSpPr>
          <p:cNvPr id="13" name="Oval 12">
            <a:extLst>
              <a:ext uri="{FF2B5EF4-FFF2-40B4-BE49-F238E27FC236}">
                <a16:creationId xmlns:a16="http://schemas.microsoft.com/office/drawing/2014/main" id="{AC89B28B-B009-4C4E-BD09-C238A951AB6A}"/>
              </a:ext>
            </a:extLst>
          </p:cNvPr>
          <p:cNvSpPr/>
          <p:nvPr/>
        </p:nvSpPr>
        <p:spPr>
          <a:xfrm>
            <a:off x="5861180" y="2056137"/>
            <a:ext cx="812326" cy="8325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ord 2"/>
          <p:cNvSpPr/>
          <p:nvPr/>
        </p:nvSpPr>
        <p:spPr>
          <a:xfrm rot="5400000">
            <a:off x="-2200304" y="3849633"/>
            <a:ext cx="11355731" cy="7969918"/>
          </a:xfrm>
          <a:prstGeom prst="chord">
            <a:avLst>
              <a:gd name="adj1" fmla="val 2686688"/>
              <a:gd name="adj2" fmla="val 18889022"/>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6C85A9B-27D9-4C1E-872F-05E5E3BEB1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496" y="2156727"/>
            <a:ext cx="1702476" cy="1636997"/>
          </a:xfrm>
          <a:prstGeom prst="rect">
            <a:avLst/>
          </a:prstGeom>
        </p:spPr>
      </p:pic>
      <p:sp>
        <p:nvSpPr>
          <p:cNvPr id="4" name="Oval 3"/>
          <p:cNvSpPr/>
          <p:nvPr/>
        </p:nvSpPr>
        <p:spPr>
          <a:xfrm>
            <a:off x="284953" y="2313439"/>
            <a:ext cx="1335561" cy="13355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86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469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000" dirty="0">
              <a:solidFill>
                <a:srgbClr val="000000"/>
              </a:solidFill>
              <a:ea typeface="+mn-lt"/>
              <a:cs typeface="+mn-lt"/>
            </a:endParaRPr>
          </a:p>
          <a:p>
            <a:pPr algn="ctr"/>
            <a:r>
              <a:rPr lang="en-GB" sz="1600" b="1" dirty="0">
                <a:solidFill>
                  <a:srgbClr val="C00000"/>
                </a:solidFill>
                <a:ea typeface="+mn-lt"/>
                <a:cs typeface="+mn-lt"/>
              </a:rPr>
              <a:t>THE SCHOOL’S CODE OF CONDUCT</a:t>
            </a:r>
            <a:endParaRPr lang="en-GB" sz="160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The school promotes a positive approach to discipline through a system of relationships, rules, rewards designed to develop progressively self-discipline within pupils. We aim to establish acceptable patterns of behaviour and encourage in pupils the development of conscience and a sense of responsibility. We aim to create a positive climate for teacher, pupils and parents - where people are courteous, where communication is good, one that has reasonable rules, rules everyone agrees on because they are beneficial to the individual and the group. We aim to create an environment where people feel safe, and parents are secure in the knowledge that their children are safe. We aim to emphasise good behaviour rather than being negative.  Children are encouraged to be cooperative and be proud of their school community.</a:t>
            </a:r>
          </a:p>
          <a:p>
            <a:endParaRPr lang="en-GB" sz="1100" dirty="0">
              <a:solidFill>
                <a:srgbClr val="000000"/>
              </a:solidFill>
              <a:ea typeface="+mn-lt"/>
              <a:cs typeface="+mn-lt"/>
            </a:endParaRPr>
          </a:p>
          <a:p>
            <a:r>
              <a:rPr lang="en-GB" sz="1100" dirty="0">
                <a:solidFill>
                  <a:srgbClr val="000000"/>
                </a:solidFill>
                <a:ea typeface="+mn-lt"/>
                <a:cs typeface="+mn-lt"/>
              </a:rPr>
              <a:t>They are encouraged to:</a:t>
            </a:r>
          </a:p>
          <a:p>
            <a:r>
              <a:rPr lang="en-GB" sz="1100" dirty="0">
                <a:solidFill>
                  <a:srgbClr val="9A0000"/>
                </a:solidFill>
                <a:ea typeface="+mn-lt"/>
                <a:cs typeface="+mn-lt"/>
              </a:rPr>
              <a:t>• </a:t>
            </a:r>
            <a:r>
              <a:rPr lang="en-GB" sz="1100" dirty="0">
                <a:solidFill>
                  <a:srgbClr val="000000"/>
                </a:solidFill>
                <a:ea typeface="+mn-lt"/>
                <a:cs typeface="+mn-lt"/>
              </a:rPr>
              <a:t>Be punctual and attend school regularly.</a:t>
            </a:r>
          </a:p>
          <a:p>
            <a:r>
              <a:rPr lang="en-GB" sz="1100" dirty="0">
                <a:solidFill>
                  <a:srgbClr val="9A0000"/>
                </a:solidFill>
                <a:ea typeface="+mn-lt"/>
                <a:cs typeface="+mn-lt"/>
              </a:rPr>
              <a:t>• </a:t>
            </a:r>
            <a:r>
              <a:rPr lang="en-GB" sz="1100" dirty="0">
                <a:solidFill>
                  <a:srgbClr val="000000"/>
                </a:solidFill>
                <a:ea typeface="+mn-lt"/>
                <a:cs typeface="+mn-lt"/>
              </a:rPr>
              <a:t>Play cooperatively in the playground and be respectful to all.</a:t>
            </a:r>
          </a:p>
          <a:p>
            <a:r>
              <a:rPr lang="en-GB" sz="1100" dirty="0">
                <a:solidFill>
                  <a:srgbClr val="9A0000"/>
                </a:solidFill>
                <a:ea typeface="+mn-lt"/>
                <a:cs typeface="+mn-lt"/>
              </a:rPr>
              <a:t>• </a:t>
            </a:r>
            <a:r>
              <a:rPr lang="en-GB" sz="1100" dirty="0">
                <a:solidFill>
                  <a:srgbClr val="000000"/>
                </a:solidFill>
                <a:ea typeface="+mn-lt"/>
                <a:cs typeface="+mn-lt"/>
              </a:rPr>
              <a:t>Wear school uniform and take a pride in it.</a:t>
            </a:r>
          </a:p>
          <a:p>
            <a:r>
              <a:rPr lang="en-GB" sz="1100" dirty="0">
                <a:solidFill>
                  <a:srgbClr val="9A0000"/>
                </a:solidFill>
                <a:ea typeface="+mn-lt"/>
                <a:cs typeface="+mn-lt"/>
              </a:rPr>
              <a:t>• </a:t>
            </a:r>
            <a:r>
              <a:rPr lang="en-GB" sz="1100" dirty="0">
                <a:solidFill>
                  <a:srgbClr val="000000"/>
                </a:solidFill>
                <a:ea typeface="+mn-lt"/>
                <a:cs typeface="+mn-lt"/>
              </a:rPr>
              <a:t>Take a pride in the school environment by keeping the classrooms, yard and corridors tidy and free of litter.</a:t>
            </a:r>
          </a:p>
          <a:p>
            <a:r>
              <a:rPr lang="en-GB" sz="1100" dirty="0">
                <a:solidFill>
                  <a:srgbClr val="9A0000"/>
                </a:solidFill>
                <a:ea typeface="+mn-lt"/>
                <a:cs typeface="+mn-lt"/>
              </a:rPr>
              <a:t>• </a:t>
            </a:r>
            <a:r>
              <a:rPr lang="en-GB" sz="1100" dirty="0">
                <a:solidFill>
                  <a:srgbClr val="000000"/>
                </a:solidFill>
                <a:ea typeface="+mn-lt"/>
                <a:cs typeface="+mn-lt"/>
              </a:rPr>
              <a:t>Being kind and helpful to all.</a:t>
            </a:r>
          </a:p>
          <a:p>
            <a:r>
              <a:rPr lang="en-GB" sz="1100" dirty="0">
                <a:solidFill>
                  <a:srgbClr val="9A0000"/>
                </a:solidFill>
                <a:ea typeface="+mn-lt"/>
                <a:cs typeface="+mn-lt"/>
              </a:rPr>
              <a:t>• </a:t>
            </a:r>
            <a:r>
              <a:rPr lang="en-GB" sz="1100" dirty="0">
                <a:solidFill>
                  <a:srgbClr val="000000"/>
                </a:solidFill>
                <a:ea typeface="+mn-lt"/>
                <a:cs typeface="+mn-lt"/>
              </a:rPr>
              <a:t>Working consistently and with effort and enthusiasm in the classroom at all times; becoming fully involved in school life and taking part in extra-curricular activities.</a:t>
            </a:r>
          </a:p>
          <a:p>
            <a:endParaRPr lang="en-GB" sz="1100" dirty="0">
              <a:solidFill>
                <a:srgbClr val="000000"/>
              </a:solidFill>
              <a:ea typeface="+mn-lt"/>
              <a:cs typeface="+mn-lt"/>
            </a:endParaRPr>
          </a:p>
          <a:p>
            <a:r>
              <a:rPr lang="en-GB" sz="1100" dirty="0">
                <a:solidFill>
                  <a:srgbClr val="000000"/>
                </a:solidFill>
                <a:ea typeface="+mn-lt"/>
                <a:cs typeface="+mn-lt"/>
              </a:rPr>
              <a:t>To encourage pupils to fulfil these aims the school operates a rewards and sanctions system. The emphasis is on rewards and positive behaviour management. Rewards consist of praise, stickers, certificates, responsibility, a house point system etc. Where standards of behaviour are not acceptable action will be taken by the school. Pupils will be given a verbal warning and privileges removed for a short period. Pastoral support will be given. For consistent, unacceptable behaviour, parents will be informed.  Continuing pastoral support will be available and help will be sought with outside agencies, e.g., educational psychology service. Continuing unacceptable behaviour will result in exclusion from school for a short period, where the L.E.A. will be informed. The last resort will be permanent exclusion (L.E.A. is informed and involved).</a:t>
            </a:r>
          </a:p>
          <a:p>
            <a:endParaRPr lang="en-GB" sz="1000" dirty="0">
              <a:solidFill>
                <a:srgbClr val="000000"/>
              </a:solidFill>
              <a:ea typeface="+mn-lt"/>
              <a:cs typeface="+mn-lt"/>
            </a:endParaRPr>
          </a:p>
          <a:p>
            <a:endParaRPr lang="en-GB" sz="1000" dirty="0">
              <a:solidFill>
                <a:srgbClr val="000000"/>
              </a:solidFill>
              <a:ea typeface="+mn-lt"/>
              <a:cs typeface="+mn-lt"/>
            </a:endParaRPr>
          </a:p>
          <a:p>
            <a:pPr algn="ctr"/>
            <a:r>
              <a:rPr lang="en-GB" sz="1600" b="1" dirty="0">
                <a:solidFill>
                  <a:srgbClr val="9A0000"/>
                </a:solidFill>
                <a:ea typeface="+mn-lt"/>
                <a:cs typeface="+mn-lt"/>
              </a:rPr>
              <a:t>ANTI BULLYING POLICY</a:t>
            </a:r>
            <a:endParaRPr lang="en-GB" sz="1600" dirty="0">
              <a:solidFill>
                <a:srgbClr val="9A0000"/>
              </a:solidFill>
              <a:ea typeface="+mn-lt"/>
              <a:cs typeface="+mn-lt"/>
            </a:endParaRPr>
          </a:p>
          <a:p>
            <a:endParaRPr lang="en-GB" sz="1000" dirty="0">
              <a:solidFill>
                <a:srgbClr val="000000"/>
              </a:solidFill>
              <a:ea typeface="+mn-lt"/>
              <a:cs typeface="+mn-lt"/>
            </a:endParaRPr>
          </a:p>
          <a:p>
            <a:r>
              <a:rPr lang="en-GB" sz="1000" dirty="0">
                <a:solidFill>
                  <a:srgbClr val="000000"/>
                </a:solidFill>
                <a:ea typeface="+mn-lt"/>
                <a:cs typeface="+mn-lt"/>
              </a:rPr>
              <a:t>It is important that children feel safe and cared for while at school and we work hard to ensure this is the case. The school policy is available from the HT.</a:t>
            </a:r>
          </a:p>
          <a:p>
            <a:endParaRPr lang="en-GB" sz="1000" dirty="0">
              <a:solidFill>
                <a:srgbClr val="000000"/>
              </a:solidFill>
              <a:ea typeface="+mn-lt"/>
              <a:cs typeface="+mn-lt"/>
            </a:endParaRPr>
          </a:p>
          <a:p>
            <a:r>
              <a:rPr lang="en-GB" sz="1000" dirty="0">
                <a:solidFill>
                  <a:srgbClr val="000000"/>
                </a:solidFill>
                <a:ea typeface="+mn-lt"/>
                <a:cs typeface="+mn-lt"/>
              </a:rPr>
              <a:t>There are three main types of bullying:</a:t>
            </a:r>
          </a:p>
          <a:p>
            <a:r>
              <a:rPr lang="en-GB" sz="1000" b="1" dirty="0">
                <a:solidFill>
                  <a:srgbClr val="9A0000"/>
                </a:solidFill>
                <a:ea typeface="+mn-lt"/>
                <a:cs typeface="+mn-lt"/>
              </a:rPr>
              <a:t>1. Physical - hitting, kicking, taking or hiding belongings, including money;</a:t>
            </a:r>
            <a:endParaRPr lang="en-GB" sz="1000" dirty="0">
              <a:solidFill>
                <a:srgbClr val="9A0000"/>
              </a:solidFill>
              <a:ea typeface="+mn-lt"/>
              <a:cs typeface="+mn-lt"/>
            </a:endParaRPr>
          </a:p>
          <a:p>
            <a:r>
              <a:rPr lang="en-GB" sz="1000" b="1" dirty="0">
                <a:solidFill>
                  <a:srgbClr val="9A0000"/>
                </a:solidFill>
                <a:ea typeface="+mn-lt"/>
                <a:cs typeface="+mn-lt"/>
              </a:rPr>
              <a:t>2. Verbal - name-calling, teasing, insulting, writing unkind notes;</a:t>
            </a:r>
            <a:endParaRPr lang="en-GB" sz="1000" dirty="0">
              <a:solidFill>
                <a:srgbClr val="9A0000"/>
              </a:solidFill>
              <a:ea typeface="+mn-lt"/>
              <a:cs typeface="+mn-lt"/>
            </a:endParaRPr>
          </a:p>
          <a:p>
            <a:r>
              <a:rPr lang="en-GB" sz="1000" b="1" dirty="0">
                <a:solidFill>
                  <a:srgbClr val="9A0000"/>
                </a:solidFill>
                <a:ea typeface="+mn-lt"/>
                <a:cs typeface="+mn-lt"/>
              </a:rPr>
              <a:t>3. Emotional - being unfriendly, excluding, tormenting, spreading rumours.</a:t>
            </a:r>
            <a:endParaRPr lang="en-GB" sz="1000" dirty="0">
              <a:solidFill>
                <a:srgbClr val="9A0000"/>
              </a:solidFill>
              <a:ea typeface="+mn-lt"/>
              <a:cs typeface="+mn-lt"/>
            </a:endParaRPr>
          </a:p>
          <a:p>
            <a:endParaRPr lang="en-GB" sz="1000" dirty="0">
              <a:solidFill>
                <a:srgbClr val="9A0000"/>
              </a:solidFill>
              <a:ea typeface="+mn-lt"/>
              <a:cs typeface="+mn-lt"/>
            </a:endParaRPr>
          </a:p>
          <a:p>
            <a:r>
              <a:rPr lang="en-GB" sz="1000" dirty="0">
                <a:solidFill>
                  <a:srgbClr val="000000"/>
                </a:solidFill>
                <a:ea typeface="+mn-lt"/>
                <a:cs typeface="+mn-lt"/>
              </a:rPr>
              <a:t>The possibility and the problem of bullying must be openly recognised and dealt with. Bullying is contrary to the ethos of our school. It is important that pupils who are being bullied are supported and feel they can be listened to. There must be an atmosphere of trust. The following strategies are in place:</a:t>
            </a:r>
          </a:p>
          <a:p>
            <a:endParaRPr lang="en-GB" sz="1000" dirty="0">
              <a:solidFill>
                <a:srgbClr val="000000"/>
              </a:solidFill>
              <a:ea typeface="+mn-lt"/>
              <a:cs typeface="+mn-lt"/>
            </a:endParaRPr>
          </a:p>
          <a:p>
            <a:r>
              <a:rPr lang="en-GB" sz="1000" dirty="0">
                <a:solidFill>
                  <a:srgbClr val="000000"/>
                </a:solidFill>
                <a:ea typeface="+mn-lt"/>
                <a:cs typeface="+mn-lt"/>
              </a:rPr>
              <a:t>The Personal and Social Education programme includes bullying issues and how to handle and even avoid bullying situations.</a:t>
            </a:r>
          </a:p>
          <a:p>
            <a:r>
              <a:rPr lang="en-GB" sz="1200" dirty="0">
                <a:solidFill>
                  <a:srgbClr val="9A0000"/>
                </a:solidFill>
                <a:ea typeface="+mn-lt"/>
                <a:cs typeface="+mn-lt"/>
              </a:rPr>
              <a:t>• </a:t>
            </a:r>
            <a:r>
              <a:rPr lang="en-GB" sz="1000" dirty="0">
                <a:solidFill>
                  <a:srgbClr val="000000"/>
                </a:solidFill>
                <a:ea typeface="+mn-lt"/>
                <a:cs typeface="+mn-lt"/>
              </a:rPr>
              <a:t>In our assemblies we stress the importance of anti-bullying. Positive relationships amongst children are encouraged.</a:t>
            </a:r>
          </a:p>
          <a:p>
            <a:r>
              <a:rPr lang="en-GB" sz="1200" dirty="0">
                <a:solidFill>
                  <a:srgbClr val="9A0000"/>
                </a:solidFill>
                <a:ea typeface="+mn-lt"/>
                <a:cs typeface="+mn-lt"/>
              </a:rPr>
              <a:t>• </a:t>
            </a:r>
            <a:r>
              <a:rPr lang="en-GB" sz="1000" dirty="0">
                <a:solidFill>
                  <a:srgbClr val="000000"/>
                </a:solidFill>
                <a:ea typeface="+mn-lt"/>
                <a:cs typeface="+mn-lt"/>
              </a:rPr>
              <a:t>Children are encouraged to report any incidents in an atmosphere of trust.</a:t>
            </a:r>
          </a:p>
          <a:p>
            <a:r>
              <a:rPr lang="en-GB" sz="1200" dirty="0">
                <a:solidFill>
                  <a:srgbClr val="9A0000"/>
                </a:solidFill>
                <a:ea typeface="+mn-lt"/>
                <a:cs typeface="+mn-lt"/>
              </a:rPr>
              <a:t>• </a:t>
            </a:r>
            <a:r>
              <a:rPr lang="en-GB" sz="1000" dirty="0">
                <a:solidFill>
                  <a:srgbClr val="000000"/>
                </a:solidFill>
                <a:ea typeface="+mn-lt"/>
                <a:cs typeface="+mn-lt"/>
              </a:rPr>
              <a:t>Resource materials such as videos will be used to demonstrate the destructive effects of bullying.</a:t>
            </a:r>
          </a:p>
          <a:p>
            <a:r>
              <a:rPr lang="en-GB" sz="1200" dirty="0">
                <a:solidFill>
                  <a:srgbClr val="9A0000"/>
                </a:solidFill>
                <a:ea typeface="+mn-lt"/>
                <a:cs typeface="+mn-lt"/>
              </a:rPr>
              <a:t>• </a:t>
            </a:r>
            <a:r>
              <a:rPr lang="en-GB" sz="1000" dirty="0">
                <a:solidFill>
                  <a:srgbClr val="000000"/>
                </a:solidFill>
                <a:ea typeface="+mn-lt"/>
                <a:cs typeface="+mn-lt"/>
              </a:rPr>
              <a:t>Areas of school where bullying is likely to occur such as cloakrooms, the playground, etc., are carefully supervised.</a:t>
            </a: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ea typeface="+mn-lt"/>
              <a:cs typeface="+mn-lt"/>
            </a:endParaRPr>
          </a:p>
          <a:p>
            <a:pPr algn="ctr"/>
            <a:endParaRPr lang="en-US" sz="1600" dirty="0">
              <a:solidFill>
                <a:srgbClr val="9A0000"/>
              </a:solidFill>
              <a:latin typeface="MyriadPro-Bold"/>
              <a:ea typeface="+mn-lt"/>
              <a:cs typeface="+mn-lt"/>
            </a:endParaRPr>
          </a:p>
          <a:p>
            <a:endParaRPr lang="en-US" sz="1000" dirty="0">
              <a:solidFill>
                <a:srgbClr val="000000"/>
              </a:solidFill>
              <a:latin typeface="MyriadPro-Regular"/>
              <a:ea typeface="+mn-lt"/>
              <a:cs typeface="+mn-lt"/>
            </a:endParaRPr>
          </a:p>
          <a:p>
            <a:endParaRPr lang="en-US" sz="1000" dirty="0">
              <a:solidFill>
                <a:srgbClr val="000000"/>
              </a:solidFill>
              <a:latin typeface="MyriadPro-Regular"/>
              <a:ea typeface="+mn-lt"/>
              <a:cs typeface="+mn-lt"/>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endParaRPr>
          </a:p>
          <a:p>
            <a:endParaRPr lang="en-US" sz="1600">
              <a:solidFill>
                <a:srgbClr val="9A0000"/>
              </a:solidFill>
              <a:latin typeface="MyriadPro-Bold"/>
            </a:endParaRPr>
          </a:p>
        </p:txBody>
      </p:sp>
    </p:spTree>
    <p:extLst>
      <p:ext uri="{BB962C8B-B14F-4D97-AF65-F5344CB8AC3E}">
        <p14:creationId xmlns:p14="http://schemas.microsoft.com/office/powerpoint/2010/main" val="308783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557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9A0000"/>
                </a:solidFill>
                <a:ea typeface="+mn-lt"/>
                <a:cs typeface="+mn-lt"/>
              </a:rPr>
              <a:t>•</a:t>
            </a:r>
            <a:r>
              <a:rPr lang="en-GB" sz="1100" dirty="0">
                <a:solidFill>
                  <a:srgbClr val="9A0000"/>
                </a:solidFill>
                <a:ea typeface="+mn-lt"/>
                <a:cs typeface="+mn-lt"/>
              </a:rPr>
              <a:t> </a:t>
            </a:r>
            <a:r>
              <a:rPr lang="en-GB" sz="1100" dirty="0">
                <a:solidFill>
                  <a:srgbClr val="000000"/>
                </a:solidFill>
                <a:ea typeface="+mn-lt"/>
                <a:cs typeface="+mn-lt"/>
              </a:rPr>
              <a:t>The problem is discussed, and the victim supported.</a:t>
            </a:r>
          </a:p>
          <a:p>
            <a:r>
              <a:rPr lang="en-GB" sz="1100" dirty="0">
                <a:solidFill>
                  <a:srgbClr val="9A0000"/>
                </a:solidFill>
                <a:ea typeface="+mn-lt"/>
                <a:cs typeface="+mn-lt"/>
              </a:rPr>
              <a:t>• </a:t>
            </a:r>
            <a:r>
              <a:rPr lang="en-GB" sz="1100" dirty="0">
                <a:solidFill>
                  <a:srgbClr val="000000"/>
                </a:solidFill>
                <a:ea typeface="+mn-lt"/>
                <a:cs typeface="+mn-lt"/>
              </a:rPr>
              <a:t>The bully is interviewed.</a:t>
            </a:r>
          </a:p>
          <a:p>
            <a:r>
              <a:rPr lang="en-GB" sz="1100" dirty="0">
                <a:solidFill>
                  <a:srgbClr val="9A0000"/>
                </a:solidFill>
                <a:ea typeface="+mn-lt"/>
                <a:cs typeface="+mn-lt"/>
              </a:rPr>
              <a:t>• </a:t>
            </a:r>
            <a:r>
              <a:rPr lang="en-GB" sz="1100" dirty="0">
                <a:solidFill>
                  <a:srgbClr val="000000"/>
                </a:solidFill>
                <a:ea typeface="+mn-lt"/>
                <a:cs typeface="+mn-lt"/>
              </a:rPr>
              <a:t>If problems continue, parents are invited to the school to discuss the issue and all incidents will be logged.</a:t>
            </a:r>
          </a:p>
          <a:p>
            <a:r>
              <a:rPr lang="en-GB" sz="1100" dirty="0">
                <a:solidFill>
                  <a:srgbClr val="9A0000"/>
                </a:solidFill>
                <a:ea typeface="+mn-lt"/>
                <a:cs typeface="+mn-lt"/>
              </a:rPr>
              <a:t>• </a:t>
            </a:r>
            <a:r>
              <a:rPr lang="en-GB" sz="1100" dirty="0">
                <a:solidFill>
                  <a:srgbClr val="000000"/>
                </a:solidFill>
                <a:ea typeface="+mn-lt"/>
                <a:cs typeface="+mn-lt"/>
              </a:rPr>
              <a:t>If the problem remains unresolved, outside agencies such as the psychological service will be called in to support.</a:t>
            </a:r>
          </a:p>
          <a:p>
            <a:endParaRPr lang="en-GB" sz="1000" dirty="0">
              <a:solidFill>
                <a:srgbClr val="000000"/>
              </a:solidFill>
              <a:ea typeface="+mn-lt"/>
              <a:cs typeface="+mn-lt"/>
            </a:endParaRPr>
          </a:p>
          <a:p>
            <a:endParaRPr lang="en-GB" sz="1000" dirty="0">
              <a:solidFill>
                <a:srgbClr val="000000"/>
              </a:solidFill>
              <a:ea typeface="+mn-lt"/>
              <a:cs typeface="+mn-lt"/>
            </a:endParaRPr>
          </a:p>
          <a:p>
            <a:r>
              <a:rPr lang="en-GB" sz="1600" b="1" dirty="0">
                <a:solidFill>
                  <a:srgbClr val="C00000"/>
                </a:solidFill>
                <a:ea typeface="+mn-lt"/>
                <a:cs typeface="+mn-lt"/>
              </a:rPr>
              <a:t>THE USE OF REASONABLE FORCE TO CONTROL OR CONSTRAIN PUPILS</a:t>
            </a:r>
            <a:endParaRPr lang="en-GB" sz="1600" dirty="0">
              <a:solidFill>
                <a:srgbClr val="C00000"/>
              </a:solidFill>
              <a:ea typeface="+mn-lt"/>
              <a:cs typeface="+mn-lt"/>
            </a:endParaRPr>
          </a:p>
          <a:p>
            <a:endParaRPr lang="en-GB" sz="1600" b="1" dirty="0">
              <a:solidFill>
                <a:srgbClr val="9A0000"/>
              </a:solidFill>
              <a:ea typeface="+mn-lt"/>
              <a:cs typeface="+mn-lt"/>
            </a:endParaRPr>
          </a:p>
          <a:p>
            <a:r>
              <a:rPr lang="en-GB" sz="1100" dirty="0">
                <a:solidFill>
                  <a:srgbClr val="000000"/>
                </a:solidFill>
                <a:ea typeface="+mn-lt"/>
                <a:cs typeface="+mn-lt"/>
              </a:rPr>
              <a:t>All staff who come into contact with pupils are responsible for ensuring their safety and welfare. As such, all staff are expected and authorised to control pupils and encourage acceptable behaviour. Under Section 550A of the Education Act, 1996 staff may use reasonable force to prevent a pupil from doing or continuing to do any of the following:</a:t>
            </a:r>
          </a:p>
          <a:p>
            <a:endParaRPr lang="en-GB" sz="1100" dirty="0">
              <a:solidFill>
                <a:srgbClr val="000000"/>
              </a:solidFill>
              <a:ea typeface="+mn-lt"/>
              <a:cs typeface="+mn-lt"/>
            </a:endParaRPr>
          </a:p>
          <a:p>
            <a:r>
              <a:rPr lang="en-GB" sz="1100" dirty="0">
                <a:solidFill>
                  <a:srgbClr val="9A0000"/>
                </a:solidFill>
                <a:ea typeface="+mn-lt"/>
                <a:cs typeface="+mn-lt"/>
              </a:rPr>
              <a:t>• </a:t>
            </a:r>
            <a:r>
              <a:rPr lang="en-GB" sz="1100" dirty="0">
                <a:solidFill>
                  <a:srgbClr val="000000"/>
                </a:solidFill>
                <a:ea typeface="+mn-lt"/>
                <a:cs typeface="+mn-lt"/>
              </a:rPr>
              <a:t>injuring themselves or others;</a:t>
            </a:r>
          </a:p>
          <a:p>
            <a:r>
              <a:rPr lang="en-GB" sz="1100" dirty="0">
                <a:solidFill>
                  <a:srgbClr val="9A0000"/>
                </a:solidFill>
                <a:ea typeface="+mn-lt"/>
                <a:cs typeface="+mn-lt"/>
              </a:rPr>
              <a:t>• </a:t>
            </a:r>
            <a:r>
              <a:rPr lang="en-GB" sz="1100" dirty="0">
                <a:solidFill>
                  <a:srgbClr val="000000"/>
                </a:solidFill>
                <a:ea typeface="+mn-lt"/>
                <a:cs typeface="+mn-lt"/>
              </a:rPr>
              <a:t>causing damage to property;</a:t>
            </a:r>
          </a:p>
          <a:p>
            <a:r>
              <a:rPr lang="en-GB" sz="1100" dirty="0">
                <a:solidFill>
                  <a:srgbClr val="9A0000"/>
                </a:solidFill>
                <a:ea typeface="+mn-lt"/>
                <a:cs typeface="+mn-lt"/>
              </a:rPr>
              <a:t>• </a:t>
            </a:r>
            <a:r>
              <a:rPr lang="en-GB" sz="1100" dirty="0">
                <a:solidFill>
                  <a:srgbClr val="000000"/>
                </a:solidFill>
                <a:ea typeface="+mn-lt"/>
                <a:cs typeface="+mn-lt"/>
              </a:rPr>
              <a:t>engaging in any behaviour prejudicial to maintaining good order and discipline at the school or among any of its pupils both in the classroom and outside it.</a:t>
            </a: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pPr algn="ctr"/>
            <a:r>
              <a:rPr lang="en-GB" sz="1600" b="1" dirty="0">
                <a:solidFill>
                  <a:srgbClr val="C00000"/>
                </a:solidFill>
                <a:ea typeface="+mn-lt"/>
                <a:cs typeface="+mn-lt"/>
              </a:rPr>
              <a:t>CHILD PROTECTION/SAFEGUARDING PROCEDURES</a:t>
            </a:r>
            <a:endParaRPr lang="en-GB" sz="160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We have as our priority, the protection and </a:t>
            </a:r>
            <a:r>
              <a:rPr lang="en-GB" sz="1100">
                <a:solidFill>
                  <a:srgbClr val="000000"/>
                </a:solidFill>
                <a:ea typeface="+mn-lt"/>
                <a:cs typeface="+mn-lt"/>
              </a:rPr>
              <a:t>well-being</a:t>
            </a:r>
            <a:r>
              <a:rPr lang="en-GB" sz="1100" dirty="0">
                <a:solidFill>
                  <a:srgbClr val="000000"/>
                </a:solidFill>
                <a:ea typeface="+mn-lt"/>
                <a:cs typeface="+mn-lt"/>
              </a:rPr>
              <a:t> of all pupils in Darran Park. The head teacher has overall responsibility for child protection matters and acts as a source of advice and support to other school staff. Our school has a nominated child protection governor, who has to ensure that the school has a policy in place which is consistent with the All Wales Child Protection Procedure (2008) that all staff in the school must follow where there are concerns of child abuse.  </a:t>
            </a:r>
          </a:p>
          <a:p>
            <a:endParaRPr lang="en-GB" sz="1100" dirty="0">
              <a:solidFill>
                <a:srgbClr val="000000"/>
              </a:solidFill>
              <a:ea typeface="+mn-lt"/>
              <a:cs typeface="+mn-lt"/>
            </a:endParaRPr>
          </a:p>
          <a:p>
            <a:r>
              <a:rPr lang="en-GB" sz="1100" dirty="0">
                <a:solidFill>
                  <a:srgbClr val="000000"/>
                </a:solidFill>
                <a:ea typeface="+mn-lt"/>
                <a:cs typeface="+mn-lt"/>
              </a:rPr>
              <a:t>If we receive information about a child which suggest that he/she has been or is at risk, we have a duty to refer these concerns to the Children's services or the police without delay. We have no discretion in this matter.</a:t>
            </a:r>
          </a:p>
          <a:p>
            <a:endParaRPr lang="en-GB" sz="1100" dirty="0">
              <a:solidFill>
                <a:srgbClr val="000000"/>
              </a:solidFill>
              <a:ea typeface="+mn-lt"/>
              <a:cs typeface="+mn-lt"/>
            </a:endParaRPr>
          </a:p>
          <a:p>
            <a:r>
              <a:rPr lang="en-GB" sz="1100" dirty="0">
                <a:solidFill>
                  <a:srgbClr val="000000"/>
                </a:solidFill>
                <a:ea typeface="+mn-lt"/>
                <a:cs typeface="+mn-lt"/>
              </a:rPr>
              <a:t>Our first concern as a school is your child’s welfare and when we have general concerns these will be raised with you to help remedy the situation. However, there may be concerns, as listed above where we have to talk to other agencies before we contact you. Should this be necessary, we want to reassure you that any concerns we have about your child will then be fully discussed with you in a way which is consistent with your child’s best interests.</a:t>
            </a:r>
          </a:p>
          <a:p>
            <a:endParaRPr lang="en-GB" sz="1100" dirty="0">
              <a:solidFill>
                <a:srgbClr val="000000"/>
              </a:solidFill>
              <a:ea typeface="+mn-lt"/>
              <a:cs typeface="+mn-lt"/>
            </a:endParaRPr>
          </a:p>
          <a:p>
            <a:r>
              <a:rPr lang="en-GB" sz="1100" dirty="0">
                <a:solidFill>
                  <a:srgbClr val="000000"/>
                </a:solidFill>
                <a:ea typeface="+mn-lt"/>
                <a:cs typeface="+mn-lt"/>
              </a:rPr>
              <a:t>The schools Designated Child Protection Officers are Mr </a:t>
            </a:r>
            <a:r>
              <a:rPr lang="en-GB" sz="1100" err="1">
                <a:solidFill>
                  <a:srgbClr val="000000"/>
                </a:solidFill>
                <a:ea typeface="+mn-lt"/>
                <a:cs typeface="+mn-lt"/>
              </a:rPr>
              <a:t>C.Coole</a:t>
            </a:r>
            <a:r>
              <a:rPr lang="en-GB" sz="1100" dirty="0">
                <a:solidFill>
                  <a:srgbClr val="000000"/>
                </a:solidFill>
                <a:ea typeface="+mn-lt"/>
                <a:cs typeface="+mn-lt"/>
              </a:rPr>
              <a:t> (Headteacher) and Miss Amanda Phillips (Deputy Headteacher). The Child Protection Governor is Mr Roy Maddox.</a:t>
            </a:r>
          </a:p>
          <a:p>
            <a:endParaRPr lang="en-GB" sz="1000" dirty="0">
              <a:solidFill>
                <a:srgbClr val="000000"/>
              </a:solidFill>
              <a:ea typeface="+mn-lt"/>
              <a:cs typeface="+mn-lt"/>
            </a:endParaRPr>
          </a:p>
          <a:p>
            <a:endParaRPr lang="en-GB" sz="1000" dirty="0">
              <a:solidFill>
                <a:srgbClr val="000000"/>
              </a:solidFill>
              <a:ea typeface="+mn-lt"/>
              <a:cs typeface="+mn-lt"/>
            </a:endParaRPr>
          </a:p>
          <a:p>
            <a:pPr algn="ctr"/>
            <a:r>
              <a:rPr lang="en-GB" sz="1600" b="1" dirty="0">
                <a:solidFill>
                  <a:srgbClr val="C00000"/>
                </a:solidFill>
                <a:ea typeface="+mn-lt"/>
                <a:cs typeface="+mn-lt"/>
              </a:rPr>
              <a:t>SCHOOL VISITS AND ACTIVITIES</a:t>
            </a:r>
            <a:endParaRPr lang="en-GB" sz="160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We believe it is important to offer children a range a experiences and opportunities. Parents will be asked to sign a consent form at the beginning of the year giving permission for their child to take part in educational visits in the immediate locality. For other visits information will be sent with an accompanying parent consent form. These forms must be returned so that the child can be included in the visit. This is part of the school’s educational visits procedures and based on RCT recommendations.  Parents are asked for contributions to visits. These are kept to the minimum. Members of staff may refuse to allow a pupil to participate in an educational visit or any other school activity if they have reason to believe that the pupil cannot be relied upon to maintain acceptable behaviour.</a:t>
            </a:r>
          </a:p>
          <a:p>
            <a:endParaRPr lang="en-GB" sz="11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pPr algn="ctr"/>
            <a:endParaRPr lang="en-GB" sz="1600" b="1" dirty="0">
              <a:solidFill>
                <a:srgbClr val="9A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endParaRPr>
          </a:p>
          <a:p>
            <a:endParaRPr lang="en-US" sz="1600">
              <a:solidFill>
                <a:srgbClr val="9A0000"/>
              </a:solidFill>
              <a:latin typeface="MyriadPro-Bold"/>
            </a:endParaRPr>
          </a:p>
        </p:txBody>
      </p:sp>
    </p:spTree>
    <p:extLst>
      <p:ext uri="{BB962C8B-B14F-4D97-AF65-F5344CB8AC3E}">
        <p14:creationId xmlns:p14="http://schemas.microsoft.com/office/powerpoint/2010/main" val="190911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654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C00000"/>
                </a:solidFill>
                <a:ea typeface="+mn-lt"/>
                <a:cs typeface="+mn-lt"/>
              </a:rPr>
              <a:t>CORRECT PROCEDURE FOR COMPLAINTS</a:t>
            </a:r>
            <a:endParaRPr lang="en-GB" sz="1600" dirty="0">
              <a:solidFill>
                <a:srgbClr val="C00000"/>
              </a:solidFill>
              <a:ea typeface="+mn-lt"/>
              <a:cs typeface="+mn-lt"/>
            </a:endParaRPr>
          </a:p>
          <a:p>
            <a:endParaRPr lang="en-GB" sz="1600" dirty="0">
              <a:solidFill>
                <a:srgbClr val="9A0000"/>
              </a:solidFill>
              <a:ea typeface="+mn-lt"/>
              <a:cs typeface="+mn-lt"/>
            </a:endParaRPr>
          </a:p>
          <a:p>
            <a:r>
              <a:rPr lang="en-GB" sz="1100" dirty="0">
                <a:solidFill>
                  <a:srgbClr val="000000"/>
                </a:solidFill>
                <a:ea typeface="+mn-lt"/>
                <a:cs typeface="+mn-lt"/>
              </a:rPr>
              <a:t>Our school procedure for dealing with complaints is set out below.</a:t>
            </a:r>
          </a:p>
          <a:p>
            <a:endParaRPr lang="en-GB" sz="1100" dirty="0">
              <a:solidFill>
                <a:srgbClr val="000000"/>
              </a:solidFill>
              <a:ea typeface="+mn-lt"/>
              <a:cs typeface="+mn-lt"/>
            </a:endParaRPr>
          </a:p>
          <a:p>
            <a:r>
              <a:rPr lang="en-GB" sz="1100" dirty="0">
                <a:solidFill>
                  <a:srgbClr val="9A0000"/>
                </a:solidFill>
                <a:ea typeface="+mn-lt"/>
                <a:cs typeface="+mn-lt"/>
              </a:rPr>
              <a:t>• </a:t>
            </a:r>
            <a:r>
              <a:rPr lang="en-GB" sz="1100" dirty="0">
                <a:solidFill>
                  <a:srgbClr val="000000"/>
                </a:solidFill>
                <a:ea typeface="+mn-lt"/>
                <a:cs typeface="+mn-lt"/>
              </a:rPr>
              <a:t>We expect all our pupils, staff and parents to listen carefully and respectfully to each other. Parents approaching the school in an aggressive manner will be asked to leave until they can discuss any matter calmly.</a:t>
            </a:r>
          </a:p>
          <a:p>
            <a:r>
              <a:rPr lang="en-GB" sz="1100" dirty="0">
                <a:solidFill>
                  <a:srgbClr val="9A0000"/>
                </a:solidFill>
                <a:ea typeface="+mn-lt"/>
                <a:cs typeface="+mn-lt"/>
              </a:rPr>
              <a:t>• </a:t>
            </a:r>
            <a:r>
              <a:rPr lang="en-GB" sz="1100" dirty="0">
                <a:solidFill>
                  <a:srgbClr val="000000"/>
                </a:solidFill>
                <a:ea typeface="+mn-lt"/>
                <a:cs typeface="+mn-lt"/>
              </a:rPr>
              <a:t>Minor complaints should be dealt with by the class teacher. If you are not satisfied, please contact the headteacher.</a:t>
            </a:r>
          </a:p>
          <a:p>
            <a:r>
              <a:rPr lang="en-GB" sz="1100" dirty="0">
                <a:solidFill>
                  <a:srgbClr val="000000"/>
                </a:solidFill>
                <a:ea typeface="+mn-lt"/>
                <a:cs typeface="+mn-lt"/>
              </a:rPr>
              <a:t>Complaints may not be able to be dealt with during the normal school day so please telephone to make an appointment.</a:t>
            </a:r>
          </a:p>
          <a:p>
            <a:r>
              <a:rPr lang="en-GB" sz="1100" dirty="0">
                <a:solidFill>
                  <a:srgbClr val="9A0000"/>
                </a:solidFill>
                <a:ea typeface="+mn-lt"/>
                <a:cs typeface="+mn-lt"/>
              </a:rPr>
              <a:t>• </a:t>
            </a:r>
            <a:r>
              <a:rPr lang="en-GB" sz="1100" dirty="0">
                <a:solidFill>
                  <a:srgbClr val="000000"/>
                </a:solidFill>
                <a:ea typeface="+mn-lt"/>
                <a:cs typeface="+mn-lt"/>
              </a:rPr>
              <a:t>All serious complaints must be explained to the headteacher so that an investigation can take place. The school Complaints Procedures Policy is available on request.</a:t>
            </a:r>
          </a:p>
          <a:p>
            <a:r>
              <a:rPr lang="en-GB" sz="1100" dirty="0">
                <a:solidFill>
                  <a:srgbClr val="9A0000"/>
                </a:solidFill>
                <a:ea typeface="+mn-lt"/>
                <a:cs typeface="+mn-lt"/>
              </a:rPr>
              <a:t>• </a:t>
            </a:r>
            <a:r>
              <a:rPr lang="en-GB" sz="1100" dirty="0">
                <a:solidFill>
                  <a:srgbClr val="000000"/>
                </a:solidFill>
                <a:ea typeface="+mn-lt"/>
                <a:cs typeface="+mn-lt"/>
              </a:rPr>
              <a:t>A parent who is still not satisfied should contact the Chair of Governors.</a:t>
            </a:r>
          </a:p>
          <a:p>
            <a:r>
              <a:rPr lang="en-GB" sz="1100" dirty="0">
                <a:solidFill>
                  <a:srgbClr val="9A0000"/>
                </a:solidFill>
                <a:ea typeface="+mn-lt"/>
                <a:cs typeface="+mn-lt"/>
              </a:rPr>
              <a:t>• </a:t>
            </a:r>
            <a:r>
              <a:rPr lang="en-GB" sz="1100" dirty="0">
                <a:solidFill>
                  <a:srgbClr val="000000"/>
                </a:solidFill>
                <a:ea typeface="+mn-lt"/>
                <a:cs typeface="+mn-lt"/>
              </a:rPr>
              <a:t>Only parents/carers or guardians will be seen by the headteacher when making a complaint.</a:t>
            </a:r>
          </a:p>
          <a:p>
            <a:endParaRPr lang="en-GB" sz="1000" dirty="0">
              <a:solidFill>
                <a:srgbClr val="000000"/>
              </a:solidFill>
              <a:ea typeface="+mn-lt"/>
              <a:cs typeface="+mn-lt"/>
            </a:endParaRPr>
          </a:p>
          <a:p>
            <a:endParaRPr lang="en-GB" sz="1000" dirty="0">
              <a:solidFill>
                <a:srgbClr val="000000"/>
              </a:solidFill>
              <a:ea typeface="+mn-lt"/>
              <a:cs typeface="+mn-lt"/>
            </a:endParaRPr>
          </a:p>
          <a:p>
            <a:pPr algn="ctr"/>
            <a:r>
              <a:rPr lang="en-GB" sz="1600" b="1" dirty="0">
                <a:solidFill>
                  <a:srgbClr val="C00000"/>
                </a:solidFill>
                <a:ea typeface="+mn-lt"/>
                <a:cs typeface="+mn-lt"/>
              </a:rPr>
              <a:t>ADMISSIONS AND PROCEDURES</a:t>
            </a:r>
            <a:endParaRPr lang="en-GB" sz="1600">
              <a:solidFill>
                <a:srgbClr val="C00000"/>
              </a:solidFill>
              <a:ea typeface="+mn-lt"/>
              <a:cs typeface="+mn-lt"/>
            </a:endParaRPr>
          </a:p>
          <a:p>
            <a:endParaRPr lang="en-GB" sz="1600" dirty="0">
              <a:solidFill>
                <a:srgbClr val="9A0000"/>
              </a:solidFill>
              <a:ea typeface="+mn-lt"/>
              <a:cs typeface="+mn-lt"/>
            </a:endParaRPr>
          </a:p>
          <a:p>
            <a:r>
              <a:rPr lang="en-GB" sz="1100" b="1" dirty="0">
                <a:solidFill>
                  <a:srgbClr val="9A0000"/>
                </a:solidFill>
                <a:ea typeface="+mn-lt"/>
                <a:cs typeface="+mn-lt"/>
              </a:rPr>
              <a:t>1. </a:t>
            </a:r>
            <a:r>
              <a:rPr lang="en-GB" sz="1100" dirty="0">
                <a:solidFill>
                  <a:srgbClr val="000000"/>
                </a:solidFill>
                <a:ea typeface="+mn-lt"/>
                <a:cs typeface="+mn-lt"/>
              </a:rPr>
              <a:t>Children are entitled to a nursery place after their 3rd birthday (if there is room in the school). However, pupils who reside within the catchment area no longer have an automatic right to attend that school unless a written application is made. All admissions are now processed centrally by the Local Authority and no child can be admitted until a place has been offered by the Central Admissions Office. Parents have to also re apply for a nursery place from pre-nursery.</a:t>
            </a:r>
          </a:p>
          <a:p>
            <a:endParaRPr lang="en-GB" sz="1100" dirty="0">
              <a:solidFill>
                <a:srgbClr val="000000"/>
              </a:solidFill>
              <a:ea typeface="+mn-lt"/>
              <a:cs typeface="+mn-lt"/>
            </a:endParaRPr>
          </a:p>
          <a:p>
            <a:r>
              <a:rPr lang="en-GB" sz="1100" b="1" dirty="0">
                <a:solidFill>
                  <a:srgbClr val="9A0000"/>
                </a:solidFill>
                <a:ea typeface="+mn-lt"/>
                <a:cs typeface="+mn-lt"/>
              </a:rPr>
              <a:t>2. </a:t>
            </a:r>
            <a:r>
              <a:rPr lang="en-GB" sz="1100" dirty="0">
                <a:solidFill>
                  <a:srgbClr val="000000"/>
                </a:solidFill>
                <a:ea typeface="+mn-lt"/>
                <a:cs typeface="+mn-lt"/>
              </a:rPr>
              <a:t>We welcome pupils from outside the catchment area if we have room and a form is available from the school which is sent to the LA Admissions Office.</a:t>
            </a:r>
          </a:p>
          <a:p>
            <a:endParaRPr lang="en-GB" sz="1100" dirty="0">
              <a:solidFill>
                <a:srgbClr val="9A0000"/>
              </a:solidFill>
              <a:ea typeface="+mn-lt"/>
              <a:cs typeface="+mn-lt"/>
            </a:endParaRPr>
          </a:p>
          <a:p>
            <a:r>
              <a:rPr lang="en-GB" sz="1100" b="1" dirty="0">
                <a:solidFill>
                  <a:srgbClr val="9A0000"/>
                </a:solidFill>
                <a:ea typeface="+mn-lt"/>
                <a:cs typeface="+mn-lt"/>
              </a:rPr>
              <a:t>3. </a:t>
            </a:r>
            <a:r>
              <a:rPr lang="en-GB" sz="1100" dirty="0">
                <a:ea typeface="+mn-lt"/>
                <a:cs typeface="+mn-lt"/>
              </a:rPr>
              <a:t>Procedures for starting school will be sent out when the school has received confirmation from the local authority. There will be a parents meeting, an event for the new nursery starters, home visits by the nursery teacher or family engagement officer and link up sessions.</a:t>
            </a:r>
          </a:p>
          <a:p>
            <a:endParaRPr lang="en-GB" sz="1100" dirty="0">
              <a:solidFill>
                <a:srgbClr val="9A0000"/>
              </a:solidFill>
              <a:ea typeface="+mn-lt"/>
              <a:cs typeface="+mn-lt"/>
            </a:endParaRPr>
          </a:p>
          <a:p>
            <a:r>
              <a:rPr lang="en-GB" sz="1100" b="1" dirty="0">
                <a:solidFill>
                  <a:srgbClr val="9A0000"/>
                </a:solidFill>
                <a:ea typeface="+mn-lt"/>
                <a:cs typeface="+mn-lt"/>
              </a:rPr>
              <a:t>4. </a:t>
            </a:r>
            <a:r>
              <a:rPr lang="en-GB" sz="1100" dirty="0">
                <a:solidFill>
                  <a:srgbClr val="000000"/>
                </a:solidFill>
                <a:ea typeface="+mn-lt"/>
                <a:cs typeface="+mn-lt"/>
              </a:rPr>
              <a:t>A written application also has to be made when children reach statutory school age (5 years old). The school will send forms out. Details of the LEA admissions policy are available in the Starting School Booklet and also on RCT website. Please contact the school for more information.</a:t>
            </a:r>
          </a:p>
          <a:p>
            <a:endParaRPr lang="en-GB" sz="1000" dirty="0">
              <a:solidFill>
                <a:srgbClr val="000000"/>
              </a:solidFill>
              <a:ea typeface="+mn-lt"/>
              <a:cs typeface="+mn-lt"/>
            </a:endParaRPr>
          </a:p>
          <a:p>
            <a:endParaRPr lang="en-GB" sz="1000" dirty="0">
              <a:solidFill>
                <a:srgbClr val="000000"/>
              </a:solidFill>
              <a:ea typeface="+mn-lt"/>
              <a:cs typeface="+mn-lt"/>
            </a:endParaRPr>
          </a:p>
          <a:p>
            <a:pPr algn="ctr"/>
            <a:r>
              <a:rPr lang="en-GB" sz="1600" b="1" dirty="0">
                <a:solidFill>
                  <a:srgbClr val="C00000"/>
                </a:solidFill>
                <a:ea typeface="+mn-lt"/>
                <a:cs typeface="+mn-lt"/>
              </a:rPr>
              <a:t>HEALTH AND SAFETY</a:t>
            </a:r>
            <a:endParaRPr lang="en-GB" sz="1600" dirty="0">
              <a:solidFill>
                <a:srgbClr val="C00000"/>
              </a:solidFill>
              <a:ea typeface="+mn-lt"/>
              <a:cs typeface="+mn-lt"/>
            </a:endParaRPr>
          </a:p>
          <a:p>
            <a:endParaRPr lang="en-GB" sz="1200" dirty="0">
              <a:solidFill>
                <a:srgbClr val="9A0000"/>
              </a:solidFill>
              <a:ea typeface="+mn-lt"/>
              <a:cs typeface="+mn-lt"/>
            </a:endParaRPr>
          </a:p>
          <a:p>
            <a:r>
              <a:rPr lang="en-GB" sz="1200" b="1" dirty="0">
                <a:solidFill>
                  <a:srgbClr val="C00000"/>
                </a:solidFill>
                <a:ea typeface="+mn-lt"/>
                <a:cs typeface="+mn-lt"/>
              </a:rPr>
              <a:t>Health and Safety Officer - Mr Christian Coole</a:t>
            </a:r>
            <a:endParaRPr lang="en-GB" sz="1200" dirty="0">
              <a:solidFill>
                <a:srgbClr val="C00000"/>
              </a:solidFill>
              <a:ea typeface="+mn-lt"/>
              <a:cs typeface="+mn-lt"/>
            </a:endParaRPr>
          </a:p>
          <a:p>
            <a:r>
              <a:rPr lang="en-GB" sz="1100" dirty="0">
                <a:solidFill>
                  <a:srgbClr val="000000"/>
                </a:solidFill>
                <a:ea typeface="+mn-lt"/>
                <a:cs typeface="+mn-lt"/>
              </a:rPr>
              <a:t>The full Health and Safety Policy is available in school for your perusal.</a:t>
            </a:r>
          </a:p>
          <a:p>
            <a:endParaRPr lang="en-GB" sz="1100" dirty="0">
              <a:solidFill>
                <a:srgbClr val="9A0000"/>
              </a:solidFill>
              <a:ea typeface="+mn-lt"/>
              <a:cs typeface="+mn-lt"/>
            </a:endParaRPr>
          </a:p>
          <a:p>
            <a:r>
              <a:rPr lang="en-GB" sz="1200" b="1" dirty="0">
                <a:solidFill>
                  <a:srgbClr val="C00000"/>
                </a:solidFill>
                <a:ea typeface="+mn-lt"/>
                <a:cs typeface="+mn-lt"/>
              </a:rPr>
              <a:t>Illness</a:t>
            </a:r>
            <a:endParaRPr lang="en-GB" sz="1200" dirty="0">
              <a:solidFill>
                <a:srgbClr val="C00000"/>
              </a:solidFill>
              <a:ea typeface="+mn-lt"/>
              <a:cs typeface="+mn-lt"/>
            </a:endParaRPr>
          </a:p>
          <a:p>
            <a:r>
              <a:rPr lang="en-GB" sz="1100" dirty="0">
                <a:solidFill>
                  <a:srgbClr val="000000"/>
                </a:solidFill>
                <a:ea typeface="+mn-lt"/>
                <a:cs typeface="+mn-lt"/>
              </a:rPr>
              <a:t>If your child cannot attend school because of illness, inform the school immediately either by making a telephone call, via a letter or via one of our digital platforms such as: Seesaw.</a:t>
            </a:r>
          </a:p>
          <a:p>
            <a:r>
              <a:rPr lang="en-GB" sz="1100" dirty="0">
                <a:solidFill>
                  <a:srgbClr val="9A0000"/>
                </a:solidFill>
                <a:ea typeface="+mn-lt"/>
                <a:cs typeface="+mn-lt"/>
              </a:rPr>
              <a:t>• </a:t>
            </a:r>
            <a:r>
              <a:rPr lang="en-GB" sz="1100" dirty="0">
                <a:solidFill>
                  <a:srgbClr val="000000"/>
                </a:solidFill>
                <a:ea typeface="+mn-lt"/>
                <a:cs typeface="+mn-lt"/>
              </a:rPr>
              <a:t>If your child becomes ill in school, we will keep him/her in a quiet room and send for you.</a:t>
            </a:r>
          </a:p>
          <a:p>
            <a:r>
              <a:rPr lang="en-GB" sz="1100" dirty="0">
                <a:solidFill>
                  <a:srgbClr val="9A0000"/>
                </a:solidFill>
                <a:ea typeface="+mn-lt"/>
                <a:cs typeface="+mn-lt"/>
              </a:rPr>
              <a:t>• </a:t>
            </a:r>
            <a:r>
              <a:rPr lang="en-GB" sz="1100" dirty="0">
                <a:solidFill>
                  <a:srgbClr val="000000"/>
                </a:solidFill>
                <a:ea typeface="+mn-lt"/>
                <a:cs typeface="+mn-lt"/>
              </a:rPr>
              <a:t>We must have a contact number for all pupils. Please tell us of any changes as soon as possible.</a:t>
            </a:r>
          </a:p>
          <a:p>
            <a:endParaRPr lang="en-GB" sz="1200" dirty="0">
              <a:solidFill>
                <a:srgbClr val="9A0000"/>
              </a:solidFill>
              <a:ea typeface="+mn-lt"/>
              <a:cs typeface="+mn-lt"/>
            </a:endParaRPr>
          </a:p>
          <a:p>
            <a:r>
              <a:rPr lang="en-GB" sz="1200" b="1" dirty="0">
                <a:solidFill>
                  <a:srgbClr val="C00000"/>
                </a:solidFill>
                <a:ea typeface="+mn-lt"/>
                <a:cs typeface="+mn-lt"/>
              </a:rPr>
              <a:t>Administering Medicines</a:t>
            </a:r>
            <a:endParaRPr lang="en-GB" sz="1200" dirty="0">
              <a:solidFill>
                <a:srgbClr val="C00000"/>
              </a:solidFill>
              <a:ea typeface="+mn-lt"/>
              <a:cs typeface="+mn-lt"/>
            </a:endParaRPr>
          </a:p>
          <a:p>
            <a:r>
              <a:rPr lang="en-GB" sz="1200" dirty="0">
                <a:solidFill>
                  <a:srgbClr val="9A0000"/>
                </a:solidFill>
                <a:ea typeface="+mn-lt"/>
                <a:cs typeface="+mn-lt"/>
              </a:rPr>
              <a:t>• </a:t>
            </a:r>
            <a:r>
              <a:rPr lang="en-GB" sz="1100" dirty="0">
                <a:solidFill>
                  <a:srgbClr val="000000"/>
                </a:solidFill>
                <a:ea typeface="+mn-lt"/>
                <a:cs typeface="+mn-lt"/>
              </a:rPr>
              <a:t>In exceptional circumstances, an elected staff member may administer medication but a form has to be completed by the</a:t>
            </a:r>
          </a:p>
          <a:p>
            <a:r>
              <a:rPr lang="en-GB" sz="1100" dirty="0">
                <a:solidFill>
                  <a:srgbClr val="000000"/>
                </a:solidFill>
                <a:ea typeface="+mn-lt"/>
                <a:cs typeface="+mn-lt"/>
              </a:rPr>
              <a:t>parent.</a:t>
            </a:r>
          </a:p>
          <a:p>
            <a:r>
              <a:rPr lang="en-GB" sz="1100" dirty="0">
                <a:solidFill>
                  <a:srgbClr val="9A0000"/>
                </a:solidFill>
                <a:ea typeface="+mn-lt"/>
                <a:cs typeface="+mn-lt"/>
              </a:rPr>
              <a:t>• </a:t>
            </a:r>
            <a:r>
              <a:rPr lang="en-GB" sz="1100" dirty="0">
                <a:solidFill>
                  <a:srgbClr val="000000"/>
                </a:solidFill>
                <a:ea typeface="+mn-lt"/>
                <a:cs typeface="+mn-lt"/>
              </a:rPr>
              <a:t>If your child is on long-term medication, you must come to the school to administer the medicine.</a:t>
            </a:r>
          </a:p>
          <a:p>
            <a:endParaRPr lang="en-GB" sz="1200"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cs typeface="Calibri" panose="020F0502020204030204"/>
            </a:endParaRPr>
          </a:p>
          <a:p>
            <a:endParaRPr lang="en-US" sz="1600">
              <a:solidFill>
                <a:srgbClr val="9A0000"/>
              </a:solidFill>
              <a:latin typeface="MyriadPro-Bold"/>
            </a:endParaRPr>
          </a:p>
        </p:txBody>
      </p:sp>
    </p:spTree>
    <p:extLst>
      <p:ext uri="{BB962C8B-B14F-4D97-AF65-F5344CB8AC3E}">
        <p14:creationId xmlns:p14="http://schemas.microsoft.com/office/powerpoint/2010/main" val="356122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771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9A0000"/>
                </a:solidFill>
                <a:cs typeface="Calibri"/>
              </a:rPr>
              <a:t>• </a:t>
            </a:r>
            <a:r>
              <a:rPr lang="en-GB" sz="1000" dirty="0">
                <a:solidFill>
                  <a:srgbClr val="000000"/>
                </a:solidFill>
                <a:cs typeface="Calibri"/>
              </a:rPr>
              <a:t>Asthma pumps must be labelled with the child’s name and one should be available to be kept in school.</a:t>
            </a:r>
            <a:endParaRPr lang="en-US" sz="1000" dirty="0">
              <a:solidFill>
                <a:srgbClr val="000000"/>
              </a:solidFill>
              <a:cs typeface="Calibri"/>
            </a:endParaRPr>
          </a:p>
          <a:p>
            <a:r>
              <a:rPr lang="en-GB" sz="1200" dirty="0">
                <a:solidFill>
                  <a:srgbClr val="9A0000"/>
                </a:solidFill>
                <a:cs typeface="Calibri"/>
              </a:rPr>
              <a:t>• </a:t>
            </a:r>
            <a:r>
              <a:rPr lang="en-GB" sz="1000" dirty="0">
                <a:solidFill>
                  <a:srgbClr val="000000"/>
                </a:solidFill>
                <a:cs typeface="Calibri"/>
              </a:rPr>
              <a:t>If your child requires a special diet, this can be catered for in the school canteen.</a:t>
            </a:r>
            <a:endParaRPr lang="en-US" sz="1000" dirty="0">
              <a:solidFill>
                <a:srgbClr val="000000"/>
              </a:solidFill>
              <a:cs typeface="Calibri"/>
            </a:endParaRPr>
          </a:p>
          <a:p>
            <a:endParaRPr lang="en-GB" sz="1200" dirty="0">
              <a:solidFill>
                <a:srgbClr val="9A0000"/>
              </a:solidFill>
              <a:cs typeface="Calibri"/>
            </a:endParaRPr>
          </a:p>
          <a:p>
            <a:r>
              <a:rPr lang="en-GB" sz="1200" b="1" dirty="0">
                <a:solidFill>
                  <a:srgbClr val="C00000"/>
                </a:solidFill>
                <a:ea typeface="+mn-lt"/>
                <a:cs typeface="+mn-lt"/>
              </a:rPr>
              <a:t>Infectious Diseases</a:t>
            </a:r>
            <a:endParaRPr lang="en-GB" sz="1200" dirty="0">
              <a:solidFill>
                <a:srgbClr val="C00000"/>
              </a:solidFill>
              <a:ea typeface="+mn-lt"/>
              <a:cs typeface="+mn-lt"/>
            </a:endParaRPr>
          </a:p>
          <a:p>
            <a:r>
              <a:rPr lang="en-GB" sz="1100" dirty="0">
                <a:solidFill>
                  <a:srgbClr val="000000"/>
                </a:solidFill>
                <a:ea typeface="+mn-lt"/>
                <a:cs typeface="+mn-lt"/>
              </a:rPr>
              <a:t>If your child has had an infectious disease, please keep him/her home from school for the recommended period. Very often children return to school too soon and so are more susceptible to further illness.</a:t>
            </a:r>
            <a:endParaRPr lang="en-US" sz="1100">
              <a:solidFill>
                <a:srgbClr val="000000"/>
              </a:solidFill>
              <a:ea typeface="+mn-lt"/>
              <a:cs typeface="+mn-lt"/>
            </a:endParaRPr>
          </a:p>
          <a:p>
            <a:endParaRPr lang="en-GB" sz="1200" dirty="0">
              <a:solidFill>
                <a:srgbClr val="9A0000"/>
              </a:solidFill>
              <a:ea typeface="+mn-lt"/>
              <a:cs typeface="+mn-lt"/>
            </a:endParaRPr>
          </a:p>
          <a:p>
            <a:r>
              <a:rPr lang="en-GB" sz="1200" b="1" dirty="0">
                <a:solidFill>
                  <a:srgbClr val="C00000"/>
                </a:solidFill>
                <a:ea typeface="+mn-lt"/>
                <a:cs typeface="+mn-lt"/>
              </a:rPr>
              <a:t>Medical information</a:t>
            </a:r>
            <a:endParaRPr lang="en-GB" sz="1200" dirty="0">
              <a:solidFill>
                <a:srgbClr val="C00000"/>
              </a:solidFill>
              <a:ea typeface="+mn-lt"/>
              <a:cs typeface="+mn-lt"/>
            </a:endParaRPr>
          </a:p>
          <a:p>
            <a:r>
              <a:rPr lang="en-GB" sz="1100" dirty="0">
                <a:solidFill>
                  <a:srgbClr val="000000"/>
                </a:solidFill>
                <a:ea typeface="+mn-lt"/>
                <a:cs typeface="+mn-lt"/>
              </a:rPr>
              <a:t>A data checking sheet is sent out annually from the office. It is very important that we have up to date information and this information will remain confidential</a:t>
            </a:r>
            <a:endParaRPr lang="en-US" sz="1100">
              <a:solidFill>
                <a:srgbClr val="000000"/>
              </a:solidFill>
              <a:ea typeface="+mn-lt"/>
              <a:cs typeface="+mn-lt"/>
            </a:endParaRPr>
          </a:p>
          <a:p>
            <a:endParaRPr lang="en-GB" sz="1100" dirty="0">
              <a:solidFill>
                <a:srgbClr val="9A0000"/>
              </a:solidFill>
              <a:ea typeface="+mn-lt"/>
              <a:cs typeface="+mn-lt"/>
            </a:endParaRPr>
          </a:p>
          <a:p>
            <a:r>
              <a:rPr lang="en-GB" sz="1200" b="1" dirty="0">
                <a:solidFill>
                  <a:srgbClr val="C00000"/>
                </a:solidFill>
                <a:ea typeface="+mn-lt"/>
                <a:cs typeface="+mn-lt"/>
              </a:rPr>
              <a:t>Visitors to School</a:t>
            </a:r>
            <a:endParaRPr lang="en-GB" sz="1200" dirty="0">
              <a:solidFill>
                <a:srgbClr val="C00000"/>
              </a:solidFill>
              <a:ea typeface="+mn-lt"/>
              <a:cs typeface="+mn-lt"/>
            </a:endParaRPr>
          </a:p>
          <a:p>
            <a:r>
              <a:rPr lang="en-GB" sz="1100" dirty="0">
                <a:solidFill>
                  <a:srgbClr val="000000"/>
                </a:solidFill>
                <a:ea typeface="+mn-lt"/>
                <a:cs typeface="+mn-lt"/>
              </a:rPr>
              <a:t>Health and Safety people visit the school on a regular basis to talk to the children, e.g., dental nurse, fire officer, Road Safety Officer, Police etc.</a:t>
            </a:r>
            <a:endParaRPr lang="en-US" sz="1100">
              <a:solidFill>
                <a:srgbClr val="000000"/>
              </a:solidFill>
              <a:ea typeface="+mn-lt"/>
              <a:cs typeface="+mn-lt"/>
            </a:endParaRPr>
          </a:p>
          <a:p>
            <a:endParaRPr lang="en-GB" sz="1600" b="1" dirty="0">
              <a:solidFill>
                <a:srgbClr val="9A0000"/>
              </a:solidFill>
              <a:ea typeface="+mn-lt"/>
              <a:cs typeface="+mn-lt"/>
            </a:endParaRPr>
          </a:p>
          <a:p>
            <a:pPr algn="ctr"/>
            <a:endParaRPr lang="en-GB" sz="1600" b="1" dirty="0">
              <a:solidFill>
                <a:srgbClr val="9A0000"/>
              </a:solidFill>
              <a:ea typeface="+mn-lt"/>
              <a:cs typeface="+mn-lt"/>
            </a:endParaRPr>
          </a:p>
          <a:p>
            <a:pPr algn="ctr"/>
            <a:r>
              <a:rPr lang="en-GB" sz="1600" b="1" dirty="0">
                <a:solidFill>
                  <a:srgbClr val="C00000"/>
                </a:solidFill>
                <a:ea typeface="+mn-lt"/>
                <a:cs typeface="+mn-lt"/>
              </a:rPr>
              <a:t>MOVING ON</a:t>
            </a:r>
            <a:endParaRPr lang="en-GB" sz="1600" dirty="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When pupils leave Darran Park Primary School parents may apply for their child to be educated at any secondary school of their choice, although most parents opt for our cluster comprehensive school, which is Ferndale Community School.</a:t>
            </a: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pPr algn="ctr"/>
            <a:r>
              <a:rPr lang="en-GB" sz="1600" b="1" dirty="0">
                <a:solidFill>
                  <a:srgbClr val="C00000"/>
                </a:solidFill>
                <a:ea typeface="+mn-lt"/>
                <a:cs typeface="+mn-lt"/>
              </a:rPr>
              <a:t>LOCATIONS</a:t>
            </a:r>
            <a:endParaRPr lang="en-GB" sz="1600" dirty="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All visitors and parents who have an appointment should use the main entrance to come into the school. Opposite the main entrance there is a car park. The younger children enter and exit from the Rhondda Terrace side of the school, while the </a:t>
            </a:r>
            <a:r>
              <a:rPr lang="en-GB" sz="1100" err="1">
                <a:solidFill>
                  <a:srgbClr val="000000"/>
                </a:solidFill>
                <a:ea typeface="+mn-lt"/>
                <a:cs typeface="+mn-lt"/>
              </a:rPr>
              <a:t>childrenfrom</a:t>
            </a:r>
            <a:r>
              <a:rPr lang="en-GB" sz="1100" dirty="0">
                <a:solidFill>
                  <a:srgbClr val="000000"/>
                </a:solidFill>
                <a:ea typeface="+mn-lt"/>
                <a:cs typeface="+mn-lt"/>
              </a:rPr>
              <a:t> year 3 - year 6 use the park side.</a:t>
            </a:r>
          </a:p>
          <a:p>
            <a:endParaRPr lang="en-GB" sz="1600" dirty="0">
              <a:solidFill>
                <a:srgbClr val="9A0000"/>
              </a:solidFill>
              <a:ea typeface="+mn-lt"/>
              <a:cs typeface="+mn-lt"/>
            </a:endParaRPr>
          </a:p>
          <a:p>
            <a:pPr algn="ctr"/>
            <a:endParaRPr lang="en-GB" sz="1600" b="1" dirty="0">
              <a:solidFill>
                <a:srgbClr val="9A0000"/>
              </a:solidFill>
              <a:ea typeface="+mn-lt"/>
              <a:cs typeface="+mn-lt"/>
            </a:endParaRPr>
          </a:p>
          <a:p>
            <a:pPr algn="ctr"/>
            <a:r>
              <a:rPr lang="en-GB" sz="1600" b="1" dirty="0">
                <a:solidFill>
                  <a:srgbClr val="C00000"/>
                </a:solidFill>
                <a:ea typeface="+mn-lt"/>
                <a:cs typeface="+mn-lt"/>
              </a:rPr>
              <a:t>LUNCH TIMES</a:t>
            </a:r>
            <a:endParaRPr lang="en-GB" sz="1600" dirty="0">
              <a:solidFill>
                <a:srgbClr val="C00000"/>
              </a:solidFill>
              <a:ea typeface="+mn-lt"/>
              <a:cs typeface="+mn-lt"/>
            </a:endParaRPr>
          </a:p>
          <a:p>
            <a:r>
              <a:rPr lang="en-GB" sz="1100" dirty="0">
                <a:solidFill>
                  <a:srgbClr val="000000"/>
                </a:solidFill>
                <a:ea typeface="+mn-lt"/>
                <a:cs typeface="+mn-lt"/>
              </a:rPr>
              <a:t>School dinners are cooked on the premises and are of a high standard. They are eaten in the school hall. Packed lunches are accommodated in the hall. Pupils from Reception to year 4 are eligible for universal free school meals as part of a commitment from Welsh government.</a:t>
            </a:r>
            <a:endParaRPr lang="en-GB" sz="1100">
              <a:solidFill>
                <a:srgbClr val="000000"/>
              </a:solidFill>
              <a:latin typeface="Calibri"/>
              <a:ea typeface="+mn-lt"/>
              <a:cs typeface="Calibri"/>
            </a:endParaRPr>
          </a:p>
          <a:p>
            <a:endParaRPr lang="en-GB" sz="1200" dirty="0">
              <a:solidFill>
                <a:srgbClr val="000000"/>
              </a:solidFill>
              <a:latin typeface="Calibri Light"/>
              <a:ea typeface="+mn-lt"/>
              <a:cs typeface="+mn-lt"/>
            </a:endParaRPr>
          </a:p>
          <a:p>
            <a:r>
              <a:rPr lang="en-GB" sz="1200" b="1" dirty="0">
                <a:solidFill>
                  <a:srgbClr val="9A0000"/>
                </a:solidFill>
                <a:ea typeface="+mn-lt"/>
                <a:cs typeface="+mn-lt"/>
              </a:rPr>
              <a:t>Nursery Children</a:t>
            </a:r>
            <a:endParaRPr lang="en-GB" sz="1200" dirty="0">
              <a:solidFill>
                <a:srgbClr val="9A0000"/>
              </a:solidFill>
              <a:ea typeface="+mn-lt"/>
              <a:cs typeface="+mn-lt"/>
            </a:endParaRPr>
          </a:p>
          <a:p>
            <a:endParaRPr lang="en-GB" sz="1000" dirty="0">
              <a:solidFill>
                <a:srgbClr val="000000"/>
              </a:solidFill>
              <a:ea typeface="+mn-lt"/>
              <a:cs typeface="+mn-lt"/>
            </a:endParaRPr>
          </a:p>
          <a:p>
            <a:r>
              <a:rPr lang="en-GB" sz="1000" dirty="0">
                <a:solidFill>
                  <a:srgbClr val="000000"/>
                </a:solidFill>
                <a:ea typeface="+mn-lt"/>
                <a:cs typeface="+mn-lt"/>
              </a:rPr>
              <a:t>Nursery children are allowed to remain in school for dinners as soon as it is appropriate .The staff will discuss this with parents.</a:t>
            </a:r>
          </a:p>
          <a:p>
            <a:endParaRPr lang="en-GB" sz="1200" dirty="0">
              <a:solidFill>
                <a:srgbClr val="9A0000"/>
              </a:solidFill>
              <a:ea typeface="+mn-lt"/>
              <a:cs typeface="+mn-lt"/>
            </a:endParaRPr>
          </a:p>
          <a:p>
            <a:r>
              <a:rPr lang="en-GB" sz="1200" b="1" dirty="0">
                <a:solidFill>
                  <a:srgbClr val="9A0000"/>
                </a:solidFill>
                <a:ea typeface="+mn-lt"/>
                <a:cs typeface="+mn-lt"/>
              </a:rPr>
              <a:t>Lunch Time Rules</a:t>
            </a:r>
            <a:endParaRPr lang="en-GB" sz="1200" dirty="0">
              <a:solidFill>
                <a:srgbClr val="9A0000"/>
              </a:solidFill>
              <a:ea typeface="+mn-lt"/>
              <a:cs typeface="+mn-lt"/>
            </a:endParaRPr>
          </a:p>
          <a:p>
            <a:endParaRPr lang="en-GB" sz="1000" dirty="0">
              <a:solidFill>
                <a:srgbClr val="000000"/>
              </a:solidFill>
              <a:ea typeface="+mn-lt"/>
              <a:cs typeface="+mn-lt"/>
            </a:endParaRPr>
          </a:p>
          <a:p>
            <a:r>
              <a:rPr lang="en-GB" sz="1000" dirty="0">
                <a:solidFill>
                  <a:srgbClr val="000000"/>
                </a:solidFill>
                <a:ea typeface="+mn-lt"/>
                <a:cs typeface="+mn-lt"/>
              </a:rPr>
              <a:t>No child is allowed to leave the school premises at lunchtime unless under the supervision of a teacher. Children are not allowed to visit the fish shop or any other shop during the lunch period. We ask that children who go home for lunch do not return before 12.50 p.m. </a:t>
            </a:r>
            <a:endParaRPr lang="en-GB" sz="1200">
              <a:solidFill>
                <a:srgbClr val="9A0000"/>
              </a:solidFill>
              <a:ea typeface="+mn-lt"/>
              <a:cs typeface="+mn-lt"/>
            </a:endParaRPr>
          </a:p>
          <a:p>
            <a:endParaRPr lang="en-GB" sz="1200" b="1" dirty="0">
              <a:solidFill>
                <a:srgbClr val="9A0000"/>
              </a:solidFill>
              <a:ea typeface="+mn-lt"/>
              <a:cs typeface="+mn-lt"/>
            </a:endParaRPr>
          </a:p>
          <a:p>
            <a:r>
              <a:rPr lang="en-GB" sz="1200" b="1" dirty="0">
                <a:solidFill>
                  <a:srgbClr val="9A0000"/>
                </a:solidFill>
                <a:ea typeface="+mn-lt"/>
                <a:cs typeface="+mn-lt"/>
              </a:rPr>
              <a:t>Free School Meals</a:t>
            </a:r>
            <a:endParaRPr lang="en-GB" sz="1200" dirty="0">
              <a:solidFill>
                <a:srgbClr val="9A0000"/>
              </a:solidFill>
              <a:ea typeface="+mn-lt"/>
              <a:cs typeface="+mn-lt"/>
            </a:endParaRPr>
          </a:p>
          <a:p>
            <a:r>
              <a:rPr lang="en-GB" sz="1100" dirty="0">
                <a:solidFill>
                  <a:srgbClr val="000000"/>
                </a:solidFill>
                <a:ea typeface="+mn-lt"/>
                <a:cs typeface="+mn-lt"/>
              </a:rPr>
              <a:t>Although pupils from Reception – Year 4 are eligible for universal free school meals please continue to apply  if you are entitled to free school meals if the family receives Income Support Benefit.</a:t>
            </a:r>
          </a:p>
          <a:p>
            <a:endParaRPr lang="en-GB" sz="1100" dirty="0">
              <a:solidFill>
                <a:srgbClr val="000000"/>
              </a:solidFill>
              <a:ea typeface="+mn-lt"/>
              <a:cs typeface="+mn-lt"/>
            </a:endParaRPr>
          </a:p>
          <a:p>
            <a:r>
              <a:rPr lang="en-GB" sz="1100" dirty="0">
                <a:solidFill>
                  <a:srgbClr val="000000"/>
                </a:solidFill>
                <a:ea typeface="+mn-lt"/>
                <a:cs typeface="+mn-lt"/>
              </a:rPr>
              <a:t>(Free school meal application forms are available at the school.)</a:t>
            </a: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endParaRPr>
          </a:p>
          <a:p>
            <a:endParaRPr lang="en-US" sz="1600">
              <a:solidFill>
                <a:srgbClr val="9A0000"/>
              </a:solidFill>
              <a:latin typeface="MyriadPro-Bold"/>
            </a:endParaRPr>
          </a:p>
        </p:txBody>
      </p:sp>
    </p:spTree>
    <p:extLst>
      <p:ext uri="{BB962C8B-B14F-4D97-AF65-F5344CB8AC3E}">
        <p14:creationId xmlns:p14="http://schemas.microsoft.com/office/powerpoint/2010/main" val="401306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2557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C00000"/>
                </a:solidFill>
                <a:ea typeface="+mn-lt"/>
                <a:cs typeface="+mn-lt"/>
              </a:rPr>
              <a:t>SCHOOL UNIFORM</a:t>
            </a:r>
            <a:endParaRPr lang="en-GB" sz="1600" dirty="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The headteacher and governors encourage children to wear the school uniform. Pupils are proud to belong to the school and show us this by wearing our uniform. The cooperation of parents in ensuring a full and correct maintenance of uniform is requested.</a:t>
            </a:r>
          </a:p>
          <a:p>
            <a:endParaRPr lang="en-GB" sz="1100" dirty="0">
              <a:solidFill>
                <a:srgbClr val="000000"/>
              </a:solidFill>
              <a:ea typeface="+mn-lt"/>
              <a:cs typeface="+mn-lt"/>
            </a:endParaRPr>
          </a:p>
          <a:p>
            <a:r>
              <a:rPr lang="en-GB" sz="1100" dirty="0">
                <a:solidFill>
                  <a:srgbClr val="000000"/>
                </a:solidFill>
                <a:ea typeface="+mn-lt"/>
                <a:cs typeface="+mn-lt"/>
              </a:rPr>
              <a:t>The uniform consists of burgundy sweatshirts with or without the school logo, gold polo shirt with or without the logo and grey trousers or skirts.</a:t>
            </a:r>
          </a:p>
          <a:p>
            <a:endParaRPr lang="en-GB" sz="1100" dirty="0">
              <a:solidFill>
                <a:srgbClr val="000000"/>
              </a:solidFill>
              <a:ea typeface="+mn-lt"/>
              <a:cs typeface="+mn-lt"/>
            </a:endParaRPr>
          </a:p>
          <a:p>
            <a:r>
              <a:rPr lang="en-GB" sz="1100" dirty="0">
                <a:solidFill>
                  <a:srgbClr val="000000"/>
                </a:solidFill>
                <a:ea typeface="+mn-lt"/>
                <a:cs typeface="+mn-lt"/>
              </a:rPr>
              <a:t>Jogging bottoms or leggings  are also very acceptable, particularly for younger children.</a:t>
            </a:r>
          </a:p>
          <a:p>
            <a:endParaRPr lang="en-GB" sz="1100" dirty="0">
              <a:solidFill>
                <a:srgbClr val="000000"/>
              </a:solidFill>
              <a:ea typeface="+mn-lt"/>
              <a:cs typeface="+mn-lt"/>
            </a:endParaRPr>
          </a:p>
          <a:p>
            <a:r>
              <a:rPr lang="en-GB" sz="1100" dirty="0">
                <a:solidFill>
                  <a:srgbClr val="000000"/>
                </a:solidFill>
                <a:ea typeface="+mn-lt"/>
                <a:cs typeface="+mn-lt"/>
              </a:rPr>
              <a:t>Summer uniform consists of yellow or burgundy check/striped dresses.</a:t>
            </a:r>
          </a:p>
          <a:p>
            <a:endParaRPr lang="en-GB" sz="1100" dirty="0">
              <a:solidFill>
                <a:srgbClr val="000000"/>
              </a:solidFill>
              <a:ea typeface="+mn-lt"/>
              <a:cs typeface="+mn-lt"/>
            </a:endParaRPr>
          </a:p>
          <a:p>
            <a:r>
              <a:rPr lang="en-GB" sz="1100" dirty="0">
                <a:solidFill>
                  <a:srgbClr val="000000"/>
                </a:solidFill>
                <a:ea typeface="+mn-lt"/>
                <a:cs typeface="+mn-lt"/>
              </a:rPr>
              <a:t>Sweatshirts and polo shirts with the school logo may be ordered in 'U Design' in Treorchy.</a:t>
            </a:r>
          </a:p>
          <a:p>
            <a:endParaRPr lang="en-GB" sz="1100" dirty="0">
              <a:solidFill>
                <a:srgbClr val="000000"/>
              </a:solidFill>
              <a:ea typeface="+mn-lt"/>
              <a:cs typeface="+mn-lt"/>
            </a:endParaRPr>
          </a:p>
          <a:p>
            <a:r>
              <a:rPr lang="en-GB" sz="1100" dirty="0">
                <a:solidFill>
                  <a:srgbClr val="000000"/>
                </a:solidFill>
                <a:ea typeface="+mn-lt"/>
                <a:cs typeface="+mn-lt"/>
              </a:rPr>
              <a:t>It is suggested that items of clothing are clearly marked with the child’s name.</a:t>
            </a:r>
          </a:p>
          <a:p>
            <a:endParaRPr lang="en-GB" sz="1200" b="1" dirty="0">
              <a:solidFill>
                <a:srgbClr val="9A0000"/>
              </a:solidFill>
              <a:ea typeface="+mn-lt"/>
              <a:cs typeface="+mn-lt"/>
            </a:endParaRPr>
          </a:p>
          <a:p>
            <a:endParaRPr lang="en-GB" sz="1200" dirty="0">
              <a:solidFill>
                <a:srgbClr val="9A0000"/>
              </a:solidFill>
              <a:ea typeface="+mn-lt"/>
              <a:cs typeface="+mn-lt"/>
            </a:endParaRPr>
          </a:p>
          <a:p>
            <a:endParaRPr lang="en-GB" sz="1200" b="1" dirty="0">
              <a:solidFill>
                <a:srgbClr val="9A0000"/>
              </a:solidFill>
              <a:ea typeface="+mn-lt"/>
              <a:cs typeface="+mn-lt"/>
            </a:endParaRPr>
          </a:p>
          <a:p>
            <a:pPr algn="ctr"/>
            <a:r>
              <a:rPr lang="en-GB" sz="1600" b="1" dirty="0">
                <a:solidFill>
                  <a:srgbClr val="C00000"/>
                </a:solidFill>
                <a:ea typeface="+mn-lt"/>
                <a:cs typeface="+mn-lt"/>
              </a:rPr>
              <a:t>TERM TIMES</a:t>
            </a:r>
            <a:endParaRPr lang="en-GB" sz="1600" dirty="0">
              <a:solidFill>
                <a:srgbClr val="C00000"/>
              </a:solidFill>
              <a:ea typeface="+mn-lt"/>
              <a:cs typeface="+mn-lt"/>
            </a:endParaRPr>
          </a:p>
          <a:p>
            <a:endParaRPr lang="en-GB" sz="1000" dirty="0">
              <a:solidFill>
                <a:srgbClr val="9A0000"/>
              </a:solidFill>
              <a:ea typeface="+mn-lt"/>
              <a:cs typeface="+mn-lt"/>
            </a:endParaRPr>
          </a:p>
          <a:p>
            <a:endParaRPr lang="en-GB" sz="1000" b="1" dirty="0">
              <a:solidFill>
                <a:srgbClr val="9A0000"/>
              </a:solidFill>
              <a:ea typeface="+mn-lt"/>
              <a:cs typeface="+mn-lt"/>
            </a:endParaRPr>
          </a:p>
          <a:p>
            <a:endParaRPr lang="en-GB" sz="1600" dirty="0">
              <a:solidFill>
                <a:srgbClr val="9A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ea typeface="+mn-lt"/>
              <a:cs typeface="+mn-lt"/>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pPr algn="ctr"/>
            <a:r>
              <a:rPr lang="en-GB" sz="1200" u="sng" dirty="0">
                <a:solidFill>
                  <a:srgbClr val="2B2B2B"/>
                </a:solidFill>
                <a:ea typeface="+mn-lt"/>
                <a:cs typeface="+mn-lt"/>
              </a:rPr>
              <a:t>Mon 4 Sept 2023 and *Monday 22 July 2024 </a:t>
            </a:r>
            <a:r>
              <a:rPr lang="en-GB" sz="1200" dirty="0">
                <a:solidFill>
                  <a:srgbClr val="2B2B2B"/>
                </a:solidFill>
                <a:ea typeface="+mn-lt"/>
                <a:cs typeface="+mn-lt"/>
              </a:rPr>
              <a:t>will be designated INSET days for </a:t>
            </a:r>
            <a:r>
              <a:rPr lang="en-GB" sz="1200" u="sng" dirty="0">
                <a:solidFill>
                  <a:srgbClr val="2B2B2B"/>
                </a:solidFill>
                <a:ea typeface="+mn-lt"/>
                <a:cs typeface="+mn-lt"/>
              </a:rPr>
              <a:t>all</a:t>
            </a:r>
            <a:r>
              <a:rPr lang="en-GB" sz="1200" dirty="0">
                <a:solidFill>
                  <a:srgbClr val="2B2B2B"/>
                </a:solidFill>
                <a:ea typeface="+mn-lt"/>
                <a:cs typeface="+mn-lt"/>
              </a:rPr>
              <a:t> LEA Maintained Schools. </a:t>
            </a:r>
            <a:endParaRPr lang="en-GB" dirty="0"/>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cs typeface="Calibri" panose="020F0502020204030204"/>
            </a:endParaRPr>
          </a:p>
          <a:p>
            <a:endParaRPr lang="en-US" sz="1600">
              <a:solidFill>
                <a:srgbClr val="9A0000"/>
              </a:solidFill>
              <a:latin typeface="MyriadPro-Bold"/>
            </a:endParaRPr>
          </a:p>
        </p:txBody>
      </p:sp>
      <p:graphicFrame>
        <p:nvGraphicFramePr>
          <p:cNvPr id="8" name="Table 7">
            <a:extLst>
              <a:ext uri="{FF2B5EF4-FFF2-40B4-BE49-F238E27FC236}">
                <a16:creationId xmlns:a16="http://schemas.microsoft.com/office/drawing/2014/main" id="{851ABF51-A7A9-C701-0BCA-A8DAF810704D}"/>
              </a:ext>
            </a:extLst>
          </p:cNvPr>
          <p:cNvGraphicFramePr>
            <a:graphicFrameLocks noGrp="1"/>
          </p:cNvGraphicFramePr>
          <p:nvPr>
            <p:extLst>
              <p:ext uri="{D42A27DB-BD31-4B8C-83A1-F6EECF244321}">
                <p14:modId xmlns:p14="http://schemas.microsoft.com/office/powerpoint/2010/main" val="1404980531"/>
              </p:ext>
            </p:extLst>
          </p:nvPr>
        </p:nvGraphicFramePr>
        <p:xfrm>
          <a:off x="229024" y="4226157"/>
          <a:ext cx="6447716" cy="4338600"/>
        </p:xfrm>
        <a:graphic>
          <a:graphicData uri="http://schemas.openxmlformats.org/drawingml/2006/table">
            <a:tbl>
              <a:tblPr firstRow="1" bandRow="1">
                <a:tableStyleId>{5C22544A-7EE6-4342-B048-85BDC9FD1C3A}</a:tableStyleId>
              </a:tblPr>
              <a:tblGrid>
                <a:gridCol w="2149239">
                  <a:extLst>
                    <a:ext uri="{9D8B030D-6E8A-4147-A177-3AD203B41FA5}">
                      <a16:colId xmlns:a16="http://schemas.microsoft.com/office/drawing/2014/main" val="476220672"/>
                    </a:ext>
                  </a:extLst>
                </a:gridCol>
                <a:gridCol w="2267338">
                  <a:extLst>
                    <a:ext uri="{9D8B030D-6E8A-4147-A177-3AD203B41FA5}">
                      <a16:colId xmlns:a16="http://schemas.microsoft.com/office/drawing/2014/main" val="1960827573"/>
                    </a:ext>
                  </a:extLst>
                </a:gridCol>
                <a:gridCol w="2031139">
                  <a:extLst>
                    <a:ext uri="{9D8B030D-6E8A-4147-A177-3AD203B41FA5}">
                      <a16:colId xmlns:a16="http://schemas.microsoft.com/office/drawing/2014/main" val="3223084448"/>
                    </a:ext>
                  </a:extLst>
                </a:gridCol>
              </a:tblGrid>
              <a:tr h="361550">
                <a:tc>
                  <a:txBody>
                    <a:bodyPr/>
                    <a:lstStyle/>
                    <a:p>
                      <a:pPr algn="l" fontAlgn="t"/>
                      <a:r>
                        <a:rPr lang="en-US" b="0" dirty="0">
                          <a:solidFill>
                            <a:schemeClr val="tx1"/>
                          </a:solidFill>
                          <a:effectLst/>
                          <a:latin typeface="open_sansbold"/>
                        </a:rPr>
                        <a:t>Term</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a:noFill/>
                    </a:lnT>
                    <a:lnB w="9525" cap="flat" cmpd="sng" algn="ctr">
                      <a:solidFill>
                        <a:srgbClr val="AADBE0"/>
                      </a:solidFill>
                      <a:prstDash val="solid"/>
                      <a:round/>
                      <a:headEnd type="none" w="med" len="med"/>
                      <a:tailEnd type="none" w="med" len="med"/>
                    </a:lnB>
                    <a:solidFill>
                      <a:srgbClr val="FFFF00"/>
                    </a:solidFill>
                  </a:tcPr>
                </a:tc>
                <a:tc>
                  <a:txBody>
                    <a:bodyPr/>
                    <a:lstStyle/>
                    <a:p>
                      <a:pPr algn="l" fontAlgn="t"/>
                      <a:r>
                        <a:rPr lang="en-US" b="0" dirty="0">
                          <a:solidFill>
                            <a:schemeClr val="tx1"/>
                          </a:solidFill>
                          <a:effectLst/>
                          <a:latin typeface="open_sansbold"/>
                        </a:rPr>
                        <a:t>From</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a:noFill/>
                    </a:lnT>
                    <a:lnB w="9525" cap="flat" cmpd="sng" algn="ctr">
                      <a:solidFill>
                        <a:srgbClr val="AADBE0"/>
                      </a:solidFill>
                      <a:prstDash val="solid"/>
                      <a:round/>
                      <a:headEnd type="none" w="med" len="med"/>
                      <a:tailEnd type="none" w="med" len="med"/>
                    </a:lnB>
                    <a:solidFill>
                      <a:srgbClr val="FFFF00"/>
                    </a:solidFill>
                  </a:tcPr>
                </a:tc>
                <a:tc>
                  <a:txBody>
                    <a:bodyPr/>
                    <a:lstStyle/>
                    <a:p>
                      <a:pPr algn="l" fontAlgn="t"/>
                      <a:r>
                        <a:rPr lang="en-US" b="0" dirty="0">
                          <a:solidFill>
                            <a:schemeClr val="tx1"/>
                          </a:solidFill>
                          <a:effectLst/>
                          <a:latin typeface="open_sansbold"/>
                        </a:rPr>
                        <a:t>To</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a:noFill/>
                    </a:lnT>
                    <a:lnB w="9525" cap="flat" cmpd="sng" algn="ctr">
                      <a:solidFill>
                        <a:srgbClr val="AADBE0"/>
                      </a:solidFill>
                      <a:prstDash val="solid"/>
                      <a:round/>
                      <a:headEnd type="none" w="med" len="med"/>
                      <a:tailEnd type="none" w="med" len="med"/>
                    </a:lnB>
                    <a:solidFill>
                      <a:srgbClr val="FFFF00"/>
                    </a:solidFill>
                  </a:tcPr>
                </a:tc>
                <a:extLst>
                  <a:ext uri="{0D108BD9-81ED-4DB2-BD59-A6C34878D82A}">
                    <a16:rowId xmlns:a16="http://schemas.microsoft.com/office/drawing/2014/main" val="4116038182"/>
                  </a:ext>
                </a:extLst>
              </a:tr>
              <a:tr h="361550">
                <a:tc>
                  <a:txBody>
                    <a:bodyPr/>
                    <a:lstStyle/>
                    <a:p>
                      <a:pPr fontAlgn="t"/>
                      <a:r>
                        <a:rPr lang="en-US" b="0" dirty="0">
                          <a:solidFill>
                            <a:srgbClr val="2B2B2B"/>
                          </a:solidFill>
                          <a:effectLst/>
                          <a:latin typeface="Calibri"/>
                        </a:rPr>
                        <a:t>Autumn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September 4,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October 27,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1646314299"/>
                  </a:ext>
                </a:extLst>
              </a:tr>
              <a:tr h="361550">
                <a:tc>
                  <a:txBody>
                    <a:bodyPr/>
                    <a:lstStyle/>
                    <a:p>
                      <a:pPr fontAlgn="t"/>
                      <a:r>
                        <a:rPr lang="en-US" b="0" dirty="0">
                          <a:solidFill>
                            <a:srgbClr val="2B2B2B"/>
                          </a:solidFill>
                          <a:effectLst/>
                          <a:latin typeface="Calibri"/>
                        </a:rPr>
                        <a:t>Half Term</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October 30,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November 3,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4001395572"/>
                  </a:ext>
                </a:extLst>
              </a:tr>
              <a:tr h="361550">
                <a:tc>
                  <a:txBody>
                    <a:bodyPr/>
                    <a:lstStyle/>
                    <a:p>
                      <a:pPr fontAlgn="t"/>
                      <a:r>
                        <a:rPr lang="en-US" b="0" dirty="0">
                          <a:solidFill>
                            <a:srgbClr val="2B2B2B"/>
                          </a:solidFill>
                          <a:effectLst/>
                          <a:latin typeface="Calibri"/>
                        </a:rPr>
                        <a:t>Autumn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November 6,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December 22,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3173038163"/>
                  </a:ext>
                </a:extLst>
              </a:tr>
              <a:tr h="361550">
                <a:tc>
                  <a:txBody>
                    <a:bodyPr/>
                    <a:lstStyle/>
                    <a:p>
                      <a:pPr fontAlgn="t"/>
                      <a:r>
                        <a:rPr lang="en-US" b="0" dirty="0">
                          <a:solidFill>
                            <a:srgbClr val="2B2B2B"/>
                          </a:solidFill>
                          <a:effectLst/>
                          <a:latin typeface="Calibri"/>
                        </a:rPr>
                        <a:t>Christmas Holidays</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December 25, 2023</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January 5,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3443173159"/>
                  </a:ext>
                </a:extLst>
              </a:tr>
              <a:tr h="361550">
                <a:tc>
                  <a:txBody>
                    <a:bodyPr/>
                    <a:lstStyle/>
                    <a:p>
                      <a:pPr fontAlgn="t"/>
                      <a:r>
                        <a:rPr lang="en-US" b="0" dirty="0">
                          <a:solidFill>
                            <a:srgbClr val="2B2B2B"/>
                          </a:solidFill>
                          <a:effectLst/>
                          <a:latin typeface="Calibri"/>
                        </a:rPr>
                        <a:t>Spring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January 8,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February 9,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3734420661"/>
                  </a:ext>
                </a:extLst>
              </a:tr>
              <a:tr h="361550">
                <a:tc>
                  <a:txBody>
                    <a:bodyPr/>
                    <a:lstStyle/>
                    <a:p>
                      <a:pPr fontAlgn="t"/>
                      <a:r>
                        <a:rPr lang="en-US" b="0" dirty="0">
                          <a:solidFill>
                            <a:srgbClr val="2B2B2B"/>
                          </a:solidFill>
                          <a:effectLst/>
                          <a:latin typeface="Calibri"/>
                        </a:rPr>
                        <a:t>Half Term</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February 12,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February 16,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4214453531"/>
                  </a:ext>
                </a:extLst>
              </a:tr>
              <a:tr h="361550">
                <a:tc>
                  <a:txBody>
                    <a:bodyPr/>
                    <a:lstStyle/>
                    <a:p>
                      <a:pPr fontAlgn="t"/>
                      <a:r>
                        <a:rPr lang="en-US" b="0" dirty="0">
                          <a:solidFill>
                            <a:srgbClr val="2B2B2B"/>
                          </a:solidFill>
                          <a:effectLst/>
                          <a:latin typeface="Calibri"/>
                        </a:rPr>
                        <a:t>Spring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February 19,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March 22,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1607804547"/>
                  </a:ext>
                </a:extLst>
              </a:tr>
              <a:tr h="361550">
                <a:tc>
                  <a:txBody>
                    <a:bodyPr/>
                    <a:lstStyle/>
                    <a:p>
                      <a:pPr fontAlgn="t"/>
                      <a:r>
                        <a:rPr lang="en-US" b="0" dirty="0">
                          <a:solidFill>
                            <a:srgbClr val="2B2B2B"/>
                          </a:solidFill>
                          <a:effectLst/>
                          <a:latin typeface="Calibri"/>
                        </a:rPr>
                        <a:t>Easter Holidays</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March 25,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April 5,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4262945349"/>
                  </a:ext>
                </a:extLst>
              </a:tr>
              <a:tr h="361550">
                <a:tc>
                  <a:txBody>
                    <a:bodyPr/>
                    <a:lstStyle/>
                    <a:p>
                      <a:pPr fontAlgn="t"/>
                      <a:r>
                        <a:rPr lang="en-US" b="0" dirty="0">
                          <a:solidFill>
                            <a:srgbClr val="2B2B2B"/>
                          </a:solidFill>
                          <a:effectLst/>
                          <a:latin typeface="Calibri"/>
                        </a:rPr>
                        <a:t>Summer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April 8,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May 24,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2741946814"/>
                  </a:ext>
                </a:extLst>
              </a:tr>
              <a:tr h="361550">
                <a:tc>
                  <a:txBody>
                    <a:bodyPr/>
                    <a:lstStyle/>
                    <a:p>
                      <a:pPr fontAlgn="t"/>
                      <a:r>
                        <a:rPr lang="en-US" b="0" dirty="0">
                          <a:solidFill>
                            <a:srgbClr val="2B2B2B"/>
                          </a:solidFill>
                          <a:effectLst/>
                          <a:latin typeface="Calibri"/>
                        </a:rPr>
                        <a:t>Half Term</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May 27, 2024</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Friday, May 31, 2024</a:t>
                      </a:r>
                      <a:endParaRPr lang="en-US" b="0">
                        <a:solidFill>
                          <a:srgbClr val="2B2B2B"/>
                        </a:solidFill>
                        <a:effectLst/>
                        <a:latin typeface="Calibri"/>
                      </a:endParaRP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596237262"/>
                  </a:ext>
                </a:extLst>
              </a:tr>
              <a:tr h="361550">
                <a:tc>
                  <a:txBody>
                    <a:bodyPr/>
                    <a:lstStyle/>
                    <a:p>
                      <a:pPr fontAlgn="t"/>
                      <a:r>
                        <a:rPr lang="en-US" b="0" dirty="0">
                          <a:solidFill>
                            <a:srgbClr val="2B2B2B"/>
                          </a:solidFill>
                          <a:effectLst/>
                          <a:latin typeface="Calibri"/>
                        </a:rPr>
                        <a:t>Summer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June 3,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tc>
                  <a:txBody>
                    <a:bodyPr/>
                    <a:lstStyle/>
                    <a:p>
                      <a:pPr fontAlgn="t"/>
                      <a:r>
                        <a:rPr lang="en-US" b="0" dirty="0">
                          <a:solidFill>
                            <a:srgbClr val="2B2B2B"/>
                          </a:solidFill>
                          <a:effectLst/>
                          <a:latin typeface="Calibri"/>
                        </a:rPr>
                        <a:t>Monday, July 22, 2024</a:t>
                      </a:r>
                    </a:p>
                  </a:txBody>
                  <a:tcPr marL="76200" marR="76200" marT="76200" marB="76200">
                    <a:lnL w="9525" cap="flat" cmpd="sng" algn="ctr">
                      <a:solidFill>
                        <a:srgbClr val="AADBE0"/>
                      </a:solidFill>
                      <a:prstDash val="solid"/>
                      <a:round/>
                      <a:headEnd type="none" w="med" len="med"/>
                      <a:tailEnd type="none" w="med" len="med"/>
                    </a:lnL>
                    <a:lnR w="9525" cap="flat" cmpd="sng" algn="ctr">
                      <a:solidFill>
                        <a:srgbClr val="AADBE0"/>
                      </a:solidFill>
                      <a:prstDash val="solid"/>
                      <a:round/>
                      <a:headEnd type="none" w="med" len="med"/>
                      <a:tailEnd type="none" w="med" len="med"/>
                    </a:lnR>
                    <a:lnT w="9525" cap="flat" cmpd="sng" algn="ctr">
                      <a:solidFill>
                        <a:srgbClr val="AADBE0"/>
                      </a:solidFill>
                      <a:prstDash val="solid"/>
                      <a:round/>
                      <a:headEnd type="none" w="med" len="med"/>
                      <a:tailEnd type="none" w="med" len="med"/>
                    </a:lnT>
                    <a:lnB w="9525" cap="flat" cmpd="sng" algn="ctr">
                      <a:solidFill>
                        <a:srgbClr val="AADBE0"/>
                      </a:solidFill>
                      <a:prstDash val="solid"/>
                      <a:round/>
                      <a:headEnd type="none" w="med" len="med"/>
                      <a:tailEnd type="none" w="med" len="med"/>
                    </a:lnB>
                    <a:solidFill>
                      <a:srgbClr val="FFFFFF"/>
                    </a:solidFill>
                  </a:tcPr>
                </a:tc>
                <a:extLst>
                  <a:ext uri="{0D108BD9-81ED-4DB2-BD59-A6C34878D82A}">
                    <a16:rowId xmlns:a16="http://schemas.microsoft.com/office/drawing/2014/main" val="2084813991"/>
                  </a:ext>
                </a:extLst>
              </a:tr>
            </a:tbl>
          </a:graphicData>
        </a:graphic>
      </p:graphicFrame>
    </p:spTree>
    <p:extLst>
      <p:ext uri="{BB962C8B-B14F-4D97-AF65-F5344CB8AC3E}">
        <p14:creationId xmlns:p14="http://schemas.microsoft.com/office/powerpoint/2010/main" val="258196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706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C00000"/>
                </a:solidFill>
                <a:ea typeface="+mn-lt"/>
                <a:cs typeface="+mn-lt"/>
              </a:rPr>
              <a:t>SCHOOL DOCUMENTS</a:t>
            </a:r>
            <a:endParaRPr lang="en-GB" sz="1600" dirty="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If you want to read any documents, please see the schools website or ask at school</a:t>
            </a:r>
          </a:p>
          <a:p>
            <a:endParaRPr lang="en-GB" sz="1100" dirty="0">
              <a:solidFill>
                <a:srgbClr val="000000"/>
              </a:solidFill>
              <a:ea typeface="+mn-lt"/>
              <a:cs typeface="+mn-lt"/>
            </a:endParaRPr>
          </a:p>
          <a:p>
            <a:r>
              <a:rPr lang="en-GB" sz="1100" dirty="0">
                <a:solidFill>
                  <a:srgbClr val="000000"/>
                </a:solidFill>
                <a:ea typeface="+mn-lt"/>
                <a:cs typeface="+mn-lt"/>
              </a:rPr>
              <a:t>We encourage you to read the following:</a:t>
            </a:r>
          </a:p>
          <a:p>
            <a:endParaRPr lang="en-GB" sz="1100" dirty="0">
              <a:solidFill>
                <a:srgbClr val="000000"/>
              </a:solidFill>
              <a:ea typeface="+mn-lt"/>
              <a:cs typeface="+mn-lt"/>
            </a:endParaRPr>
          </a:p>
          <a:p>
            <a:r>
              <a:rPr lang="en-GB" sz="1100" dirty="0">
                <a:solidFill>
                  <a:srgbClr val="9A0000"/>
                </a:solidFill>
                <a:ea typeface="+mn-lt"/>
                <a:cs typeface="+mn-lt"/>
              </a:rPr>
              <a:t>• </a:t>
            </a:r>
            <a:r>
              <a:rPr lang="en-GB" sz="1100" dirty="0">
                <a:solidFill>
                  <a:srgbClr val="000000"/>
                </a:solidFill>
                <a:ea typeface="+mn-lt"/>
                <a:cs typeface="+mn-lt"/>
              </a:rPr>
              <a:t>The School Prospectus</a:t>
            </a:r>
          </a:p>
          <a:p>
            <a:r>
              <a:rPr lang="en-GB" sz="1100" dirty="0">
                <a:solidFill>
                  <a:srgbClr val="9A0000"/>
                </a:solidFill>
                <a:ea typeface="+mn-lt"/>
                <a:cs typeface="+mn-lt"/>
              </a:rPr>
              <a:t>• </a:t>
            </a:r>
            <a:r>
              <a:rPr lang="en-GB" sz="1100" dirty="0">
                <a:solidFill>
                  <a:srgbClr val="000000"/>
                </a:solidFill>
                <a:ea typeface="+mn-lt"/>
                <a:cs typeface="+mn-lt"/>
              </a:rPr>
              <a:t>Governors’ Annual Report to Parents</a:t>
            </a:r>
          </a:p>
          <a:p>
            <a:r>
              <a:rPr lang="en-GB" sz="1100" dirty="0">
                <a:solidFill>
                  <a:srgbClr val="9A0000"/>
                </a:solidFill>
                <a:ea typeface="+mn-lt"/>
                <a:cs typeface="+mn-lt"/>
              </a:rPr>
              <a:t>• </a:t>
            </a:r>
            <a:r>
              <a:rPr lang="en-GB" sz="1100" dirty="0">
                <a:solidFill>
                  <a:srgbClr val="000000"/>
                </a:solidFill>
                <a:ea typeface="+mn-lt"/>
                <a:cs typeface="+mn-lt"/>
              </a:rPr>
              <a:t>School’s Curriculum Statement stating its vision, aims and values.</a:t>
            </a:r>
          </a:p>
          <a:p>
            <a:r>
              <a:rPr lang="en-GB" sz="1100" dirty="0">
                <a:solidFill>
                  <a:srgbClr val="9A0000"/>
                </a:solidFill>
                <a:ea typeface="+mn-lt"/>
                <a:cs typeface="+mn-lt"/>
              </a:rPr>
              <a:t>• </a:t>
            </a:r>
            <a:r>
              <a:rPr lang="en-GB" sz="1100" dirty="0">
                <a:solidFill>
                  <a:srgbClr val="000000"/>
                </a:solidFill>
                <a:ea typeface="+mn-lt"/>
                <a:cs typeface="+mn-lt"/>
              </a:rPr>
              <a:t>The School Improvement Plan</a:t>
            </a:r>
          </a:p>
          <a:p>
            <a:r>
              <a:rPr lang="en-GB" sz="1100" dirty="0">
                <a:solidFill>
                  <a:srgbClr val="9A0000"/>
                </a:solidFill>
                <a:ea typeface="+mn-lt"/>
                <a:cs typeface="+mn-lt"/>
              </a:rPr>
              <a:t>• </a:t>
            </a:r>
            <a:r>
              <a:rPr lang="en-GB" sz="1100" dirty="0">
                <a:solidFill>
                  <a:srgbClr val="000000"/>
                </a:solidFill>
                <a:ea typeface="+mn-lt"/>
                <a:cs typeface="+mn-lt"/>
              </a:rPr>
              <a:t>Inspection Reports </a:t>
            </a:r>
          </a:p>
          <a:p>
            <a:r>
              <a:rPr lang="en-GB" sz="1100" dirty="0">
                <a:solidFill>
                  <a:srgbClr val="9A0000"/>
                </a:solidFill>
                <a:ea typeface="+mn-lt"/>
                <a:cs typeface="+mn-lt"/>
              </a:rPr>
              <a:t>• </a:t>
            </a:r>
            <a:r>
              <a:rPr lang="en-GB" sz="1100" dirty="0">
                <a:solidFill>
                  <a:srgbClr val="000000"/>
                </a:solidFill>
                <a:ea typeface="+mn-lt"/>
                <a:cs typeface="+mn-lt"/>
              </a:rPr>
              <a:t>Behaviour Policy</a:t>
            </a:r>
          </a:p>
          <a:p>
            <a:r>
              <a:rPr lang="en-GB" sz="1100" dirty="0">
                <a:solidFill>
                  <a:srgbClr val="9A0000"/>
                </a:solidFill>
                <a:ea typeface="+mn-lt"/>
                <a:cs typeface="+mn-lt"/>
              </a:rPr>
              <a:t>• </a:t>
            </a:r>
            <a:r>
              <a:rPr lang="en-GB" sz="1100" dirty="0">
                <a:solidFill>
                  <a:srgbClr val="000000"/>
                </a:solidFill>
                <a:ea typeface="+mn-lt"/>
                <a:cs typeface="+mn-lt"/>
              </a:rPr>
              <a:t>Health and Safety Policy </a:t>
            </a:r>
          </a:p>
          <a:p>
            <a:r>
              <a:rPr lang="en-GB" sz="1100" dirty="0">
                <a:solidFill>
                  <a:srgbClr val="9A0000"/>
                </a:solidFill>
                <a:ea typeface="+mn-lt"/>
                <a:cs typeface="+mn-lt"/>
              </a:rPr>
              <a:t>• </a:t>
            </a:r>
            <a:r>
              <a:rPr lang="en-GB" sz="1100" dirty="0">
                <a:solidFill>
                  <a:srgbClr val="000000"/>
                </a:solidFill>
                <a:ea typeface="+mn-lt"/>
                <a:cs typeface="+mn-lt"/>
              </a:rPr>
              <a:t>Sex Education Policy</a:t>
            </a:r>
          </a:p>
          <a:p>
            <a:endParaRPr lang="en-GB" sz="1200" b="1" dirty="0">
              <a:solidFill>
                <a:srgbClr val="9A0000"/>
              </a:solidFill>
              <a:ea typeface="+mn-lt"/>
              <a:cs typeface="+mn-lt"/>
            </a:endParaRPr>
          </a:p>
          <a:p>
            <a:pPr algn="ctr"/>
            <a:endParaRPr lang="en-GB" sz="1600" b="1" dirty="0">
              <a:solidFill>
                <a:srgbClr val="C00000"/>
              </a:solidFill>
              <a:ea typeface="+mn-lt"/>
              <a:cs typeface="+mn-lt"/>
            </a:endParaRPr>
          </a:p>
          <a:p>
            <a:pPr algn="ctr"/>
            <a:r>
              <a:rPr lang="en-GB" sz="1600" b="1" dirty="0">
                <a:solidFill>
                  <a:srgbClr val="C00000"/>
                </a:solidFill>
                <a:ea typeface="+mn-lt"/>
                <a:cs typeface="+mn-lt"/>
              </a:rPr>
              <a:t>BREAKFAST CLUB</a:t>
            </a:r>
            <a:endParaRPr lang="en-GB" sz="1600" b="1" dirty="0">
              <a:solidFill>
                <a:srgbClr val="C00000"/>
              </a:solidFill>
              <a:cs typeface="Calibri" panose="020F0502020204030204"/>
            </a:endParaRPr>
          </a:p>
          <a:p>
            <a:endParaRPr lang="en-GB" sz="1600" dirty="0">
              <a:solidFill>
                <a:srgbClr val="9A0000"/>
              </a:solidFill>
              <a:ea typeface="+mn-lt"/>
              <a:cs typeface="+mn-lt"/>
            </a:endParaRPr>
          </a:p>
          <a:p>
            <a:r>
              <a:rPr lang="en-GB" sz="1100" dirty="0">
                <a:ea typeface="+mn-lt"/>
                <a:cs typeface="+mn-lt"/>
              </a:rPr>
              <a:t>Pupils can access Breakfast Club from Nursery to Year 6 and includes breakfast and a drink.</a:t>
            </a:r>
            <a:endParaRPr lang="en-GB" sz="1100">
              <a:cs typeface="Calibri"/>
            </a:endParaRPr>
          </a:p>
          <a:p>
            <a:endParaRPr lang="en-GB" sz="1100" dirty="0">
              <a:ea typeface="+mn-lt"/>
              <a:cs typeface="+mn-lt"/>
            </a:endParaRPr>
          </a:p>
          <a:p>
            <a:r>
              <a:rPr lang="en-GB" sz="1100" dirty="0">
                <a:ea typeface="+mn-lt"/>
                <a:cs typeface="+mn-lt"/>
              </a:rPr>
              <a:t>Pupils attending Breakfast Club need to arrive through the junior yard where they will be met by a member of breakfast staff.</a:t>
            </a:r>
            <a:endParaRPr lang="en-GB" sz="1100">
              <a:cs typeface="Calibri"/>
            </a:endParaRPr>
          </a:p>
          <a:p>
            <a:r>
              <a:rPr lang="en-GB" sz="1100" dirty="0">
                <a:ea typeface="+mn-lt"/>
                <a:cs typeface="+mn-lt"/>
              </a:rPr>
              <a:t>The gate for Breakfast Club opens at 8.00am and closes at 8.20am.</a:t>
            </a:r>
            <a:endParaRPr lang="en-GB" sz="1100" dirty="0">
              <a:cs typeface="Calibri"/>
            </a:endParaRPr>
          </a:p>
          <a:p>
            <a:endParaRPr lang="en-GB" sz="1100" dirty="0">
              <a:ea typeface="+mn-lt"/>
              <a:cs typeface="+mn-lt"/>
            </a:endParaRPr>
          </a:p>
          <a:p>
            <a:r>
              <a:rPr lang="en-GB" sz="1100" dirty="0">
                <a:ea typeface="+mn-lt"/>
                <a:cs typeface="+mn-lt"/>
              </a:rPr>
              <a:t>If you would like your child to attend, please complete the Breakfast Club Form available from reception and return to school.</a:t>
            </a:r>
            <a:endParaRPr lang="en-GB" sz="1100">
              <a:cs typeface="Calibri"/>
            </a:endParaRPr>
          </a:p>
          <a:p>
            <a:endParaRPr lang="en-GB" sz="1100" b="1" dirty="0">
              <a:solidFill>
                <a:srgbClr val="9A0000"/>
              </a:solidFill>
              <a:ea typeface="+mn-lt"/>
              <a:cs typeface="+mn-lt"/>
            </a:endParaRPr>
          </a:p>
          <a:p>
            <a:endParaRPr lang="en-GB" sz="1200" b="1" dirty="0">
              <a:solidFill>
                <a:srgbClr val="9A0000"/>
              </a:solidFill>
              <a:ea typeface="+mn-lt"/>
              <a:cs typeface="+mn-lt"/>
            </a:endParaRPr>
          </a:p>
          <a:p>
            <a:pPr algn="ctr"/>
            <a:r>
              <a:rPr lang="en-GB" sz="1600" b="1" dirty="0">
                <a:solidFill>
                  <a:srgbClr val="9A0000"/>
                </a:solidFill>
                <a:ea typeface="+mn-lt"/>
                <a:cs typeface="+mn-lt"/>
              </a:rPr>
              <a:t>REPORTING TO PARENTS</a:t>
            </a:r>
          </a:p>
          <a:p>
            <a:endParaRPr lang="en-GB" sz="1600" b="1" dirty="0">
              <a:solidFill>
                <a:srgbClr val="9A0000"/>
              </a:solidFill>
              <a:ea typeface="+mn-lt"/>
              <a:cs typeface="+mn-lt"/>
            </a:endParaRPr>
          </a:p>
          <a:p>
            <a:r>
              <a:rPr lang="en-GB" sz="1100" dirty="0">
                <a:ea typeface="+mn-lt"/>
                <a:cs typeface="+mn-lt"/>
              </a:rPr>
              <a:t>We are required to report to parents/carers three times a year on your child’s </a:t>
            </a:r>
          </a:p>
          <a:p>
            <a:r>
              <a:rPr lang="en-GB" sz="1100" dirty="0">
                <a:ea typeface="+mn-lt"/>
                <a:cs typeface="+mn-lt"/>
              </a:rPr>
              <a:t>progress. This may be carried out as a parent/teacher meeting (via phone, online meeting or face to face), or as a written report. Periodically, we will  welcome parents into school to celebrate and share the children’s work. </a:t>
            </a:r>
            <a:endParaRPr lang="en-GB" sz="1100">
              <a:cs typeface="Calibri"/>
            </a:endParaRPr>
          </a:p>
          <a:p>
            <a:endParaRPr lang="en-GB" sz="1100" dirty="0">
              <a:ea typeface="+mn-lt"/>
              <a:cs typeface="+mn-lt"/>
            </a:endParaRPr>
          </a:p>
          <a:p>
            <a:r>
              <a:rPr lang="en-GB" sz="1100" dirty="0">
                <a:ea typeface="+mn-lt"/>
                <a:cs typeface="+mn-lt"/>
              </a:rPr>
              <a:t>Parents/carers are welcome to meet the Head Teacher and teachers at any mutually convenient time. We feel strongly that the responsibility for the education and general development of the children should be shared by both school and home. With an understanding of each other's role and co-operation between parent and teachers, the children have a tremendous advantage. </a:t>
            </a:r>
            <a:endParaRPr lang="en-GB" sz="1100">
              <a:ea typeface="+mn-lt"/>
              <a:cs typeface="+mn-lt"/>
            </a:endParaRPr>
          </a:p>
          <a:p>
            <a:endParaRPr lang="en-GB" sz="1100" dirty="0">
              <a:ea typeface="+mn-lt"/>
              <a:cs typeface="+mn-lt"/>
            </a:endParaRPr>
          </a:p>
          <a:p>
            <a:r>
              <a:rPr lang="en-GB" sz="1100" dirty="0">
                <a:ea typeface="+mn-lt"/>
                <a:cs typeface="+mn-lt"/>
              </a:rPr>
              <a:t>A close link within a home and school, partnership is, therefore, vital. If a teacher has any concerns about your child’s progress, they will contact to discuss this further.</a:t>
            </a:r>
            <a:endParaRPr lang="en-GB" sz="1100" dirty="0">
              <a:cs typeface="Calibri"/>
            </a:endParaRPr>
          </a:p>
          <a:p>
            <a:endParaRPr lang="en-GB" sz="1100" b="1" dirty="0">
              <a:ea typeface="+mn-lt"/>
              <a:cs typeface="+mn-lt"/>
            </a:endParaRPr>
          </a:p>
          <a:p>
            <a:endParaRPr lang="en-GB" sz="1000" b="1" dirty="0">
              <a:solidFill>
                <a:srgbClr val="000000"/>
              </a:solidFill>
              <a:ea typeface="+mn-lt"/>
              <a:cs typeface="+mn-lt"/>
            </a:endParaRPr>
          </a:p>
          <a:p>
            <a:pPr algn="ctr"/>
            <a:endParaRPr lang="en-GB" sz="1600" b="1" dirty="0">
              <a:solidFill>
                <a:srgbClr val="9A0000"/>
              </a:solidFill>
              <a:ea typeface="+mn-lt"/>
              <a:cs typeface="+mn-lt"/>
            </a:endParaRPr>
          </a:p>
          <a:p>
            <a:endParaRPr lang="en-GB" sz="1000" dirty="0">
              <a:solidFill>
                <a:srgbClr val="9A0000"/>
              </a:solidFill>
              <a:ea typeface="+mn-lt"/>
              <a:cs typeface="+mn-lt"/>
            </a:endParaRPr>
          </a:p>
          <a:p>
            <a:endParaRPr lang="en-GB" sz="1000" b="1" dirty="0">
              <a:solidFill>
                <a:srgbClr val="9A0000"/>
              </a:solidFill>
              <a:ea typeface="+mn-lt"/>
              <a:cs typeface="+mn-lt"/>
            </a:endParaRPr>
          </a:p>
          <a:p>
            <a:endParaRPr lang="en-GB" sz="1600" dirty="0">
              <a:solidFill>
                <a:srgbClr val="9A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endParaRPr lang="en-GB" sz="1600" b="1"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ea typeface="+mn-lt"/>
              <a:cs typeface="+mn-lt"/>
            </a:endParaRPr>
          </a:p>
          <a:p>
            <a:pPr algn="ctr"/>
            <a:endParaRPr lang="en-GB" sz="1600" b="1" dirty="0">
              <a:solidFill>
                <a:srgbClr val="9A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pPr algn="ctr"/>
            <a:r>
              <a:rPr lang="en-GB" sz="1200" u="sng" dirty="0">
                <a:solidFill>
                  <a:srgbClr val="2B2B2B"/>
                </a:solidFill>
                <a:ea typeface="+mn-lt"/>
                <a:cs typeface="+mn-lt"/>
              </a:rPr>
              <a:t>Mon 4 Sept 2023 and *Monday 22 July 2024 </a:t>
            </a:r>
            <a:r>
              <a:rPr lang="en-GB" sz="1200" dirty="0">
                <a:solidFill>
                  <a:srgbClr val="2B2B2B"/>
                </a:solidFill>
                <a:ea typeface="+mn-lt"/>
                <a:cs typeface="+mn-lt"/>
              </a:rPr>
              <a:t>will be designated INSET days for </a:t>
            </a:r>
            <a:r>
              <a:rPr lang="en-GB" sz="1200" u="sng" dirty="0">
                <a:solidFill>
                  <a:srgbClr val="2B2B2B"/>
                </a:solidFill>
                <a:ea typeface="+mn-lt"/>
                <a:cs typeface="+mn-lt"/>
              </a:rPr>
              <a:t>all</a:t>
            </a:r>
            <a:r>
              <a:rPr lang="en-GB" sz="1200" dirty="0">
                <a:solidFill>
                  <a:srgbClr val="2B2B2B"/>
                </a:solidFill>
                <a:ea typeface="+mn-lt"/>
                <a:cs typeface="+mn-lt"/>
              </a:rPr>
              <a:t> LEA Maintained Schools. </a:t>
            </a:r>
            <a:endParaRPr lang="en-GB" dirty="0"/>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cs typeface="Calibri" panose="020F0502020204030204"/>
            </a:endParaRPr>
          </a:p>
          <a:p>
            <a:endParaRPr lang="en-US" sz="1600">
              <a:solidFill>
                <a:srgbClr val="9A0000"/>
              </a:solidFill>
              <a:latin typeface="MyriadPro-Bold"/>
            </a:endParaRPr>
          </a:p>
        </p:txBody>
      </p:sp>
      <p:sp>
        <p:nvSpPr>
          <p:cNvPr id="3" name="Oval 2">
            <a:extLst>
              <a:ext uri="{FF2B5EF4-FFF2-40B4-BE49-F238E27FC236}">
                <a16:creationId xmlns:a16="http://schemas.microsoft.com/office/drawing/2014/main" id="{994EF771-E2A1-CE2A-B953-D59470794368}"/>
              </a:ext>
            </a:extLst>
          </p:cNvPr>
          <p:cNvSpPr/>
          <p:nvPr/>
        </p:nvSpPr>
        <p:spPr>
          <a:xfrm rot="5400000">
            <a:off x="4366151" y="1232940"/>
            <a:ext cx="2458523" cy="2097015"/>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950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755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b="1" dirty="0">
              <a:ea typeface="+mn-lt"/>
              <a:cs typeface="+mn-lt"/>
            </a:endParaRPr>
          </a:p>
          <a:p>
            <a:pPr algn="ctr"/>
            <a:r>
              <a:rPr lang="en-GB" sz="1600" b="1" dirty="0">
                <a:solidFill>
                  <a:srgbClr val="C00000"/>
                </a:solidFill>
                <a:ea typeface="+mn-lt"/>
                <a:cs typeface="+mn-lt"/>
              </a:rPr>
              <a:t>ATTENDANCE</a:t>
            </a:r>
            <a:endParaRPr lang="en-GB" sz="1600" b="1" dirty="0">
              <a:solidFill>
                <a:srgbClr val="C00000"/>
              </a:solidFill>
              <a:cs typeface="Calibri" panose="020F0502020204030204"/>
            </a:endParaRPr>
          </a:p>
          <a:p>
            <a:pPr algn="ctr"/>
            <a:endParaRPr lang="en-GB" sz="1600" b="1" dirty="0">
              <a:solidFill>
                <a:srgbClr val="C00000"/>
              </a:solidFill>
              <a:ea typeface="+mn-lt"/>
              <a:cs typeface="+mn-lt"/>
            </a:endParaRPr>
          </a:p>
          <a:p>
            <a:r>
              <a:rPr lang="en-GB" sz="1100" dirty="0">
                <a:solidFill>
                  <a:srgbClr val="000000"/>
                </a:solidFill>
                <a:ea typeface="+mn-lt"/>
                <a:cs typeface="+mn-lt"/>
              </a:rPr>
              <a:t>In order that children derive the maximum benefit from the opportunities at </a:t>
            </a:r>
            <a:endParaRPr lang="en-GB" sz="1100">
              <a:solidFill>
                <a:srgbClr val="000000"/>
              </a:solidFill>
              <a:ea typeface="+mn-lt"/>
              <a:cs typeface="+mn-lt"/>
            </a:endParaRPr>
          </a:p>
          <a:p>
            <a:r>
              <a:rPr lang="en-GB" sz="1100" dirty="0">
                <a:solidFill>
                  <a:srgbClr val="000000"/>
                </a:solidFill>
                <a:ea typeface="+mn-lt"/>
                <a:cs typeface="+mn-lt"/>
              </a:rPr>
              <a:t>school, parents/carers are asked to ensure that their children attend regularly </a:t>
            </a:r>
            <a:endParaRPr lang="en-GB" sz="1100">
              <a:cs typeface="Calibri" panose="020F0502020204030204"/>
            </a:endParaRPr>
          </a:p>
          <a:p>
            <a:r>
              <a:rPr lang="en-GB" sz="1100" dirty="0">
                <a:solidFill>
                  <a:srgbClr val="000000"/>
                </a:solidFill>
                <a:ea typeface="+mn-lt"/>
                <a:cs typeface="+mn-lt"/>
              </a:rPr>
              <a:t>and punctually and have a good night's sleep. Parents/carers are asked not to </a:t>
            </a:r>
          </a:p>
          <a:p>
            <a:r>
              <a:rPr lang="en-GB" sz="1100" dirty="0">
                <a:solidFill>
                  <a:srgbClr val="000000"/>
                </a:solidFill>
                <a:ea typeface="+mn-lt"/>
                <a:cs typeface="+mn-lt"/>
              </a:rPr>
              <a:t>send their child to school if they are unwell. </a:t>
            </a:r>
          </a:p>
          <a:p>
            <a:endParaRPr lang="en-GB" sz="1100" dirty="0">
              <a:solidFill>
                <a:srgbClr val="000000"/>
              </a:solidFill>
              <a:ea typeface="+mn-lt"/>
              <a:cs typeface="+mn-lt"/>
            </a:endParaRPr>
          </a:p>
          <a:p>
            <a:r>
              <a:rPr lang="en-GB" sz="1100" dirty="0">
                <a:solidFill>
                  <a:srgbClr val="000000"/>
                </a:solidFill>
                <a:ea typeface="+mn-lt"/>
                <a:cs typeface="+mn-lt"/>
              </a:rPr>
              <a:t>The Head Teacher and staff work  closely with the Education Welfare Officer </a:t>
            </a:r>
          </a:p>
          <a:p>
            <a:r>
              <a:rPr lang="en-GB" sz="1100" dirty="0">
                <a:solidFill>
                  <a:srgbClr val="000000"/>
                </a:solidFill>
                <a:ea typeface="+mn-lt"/>
                <a:cs typeface="+mn-lt"/>
              </a:rPr>
              <a:t>in monitoring attendance. Please make sure your children arrive at school at </a:t>
            </a:r>
          </a:p>
          <a:p>
            <a:r>
              <a:rPr lang="en-GB" sz="1100" dirty="0">
                <a:solidFill>
                  <a:srgbClr val="000000"/>
                </a:solidFill>
                <a:ea typeface="+mn-lt"/>
                <a:cs typeface="+mn-lt"/>
              </a:rPr>
              <a:t>the stated times. Please inform the school of the likely length of absence by </a:t>
            </a:r>
          </a:p>
          <a:p>
            <a:r>
              <a:rPr lang="en-GB" sz="1100" dirty="0">
                <a:solidFill>
                  <a:srgbClr val="000000"/>
                </a:solidFill>
                <a:ea typeface="+mn-lt"/>
                <a:cs typeface="+mn-lt"/>
              </a:rPr>
              <a:t>8.45am on the first day of  absence. If no contact has been made, the school </a:t>
            </a:r>
          </a:p>
          <a:p>
            <a:r>
              <a:rPr lang="en-GB" sz="1100" dirty="0">
                <a:solidFill>
                  <a:srgbClr val="000000"/>
                </a:solidFill>
                <a:ea typeface="+mn-lt"/>
                <a:cs typeface="+mn-lt"/>
              </a:rPr>
              <a:t>operate a first call system where a member of staff will contact you about your </a:t>
            </a:r>
          </a:p>
          <a:p>
            <a:r>
              <a:rPr lang="en-GB" sz="1100" dirty="0">
                <a:solidFill>
                  <a:srgbClr val="000000"/>
                </a:solidFill>
                <a:ea typeface="+mn-lt"/>
                <a:cs typeface="+mn-lt"/>
              </a:rPr>
              <a:t>child’s absence. We would ask that, where possible, medical or similar appointments should be </a:t>
            </a:r>
            <a:endParaRPr lang="en-GB" sz="1100" dirty="0">
              <a:cs typeface="Calibri"/>
            </a:endParaRPr>
          </a:p>
          <a:p>
            <a:r>
              <a:rPr lang="en-GB" sz="1100" dirty="0">
                <a:solidFill>
                  <a:srgbClr val="000000"/>
                </a:solidFill>
                <a:ea typeface="+mn-lt"/>
                <a:cs typeface="+mn-lt"/>
              </a:rPr>
              <a:t>arranged out of school hours.</a:t>
            </a:r>
            <a:endParaRPr lang="en-GB" sz="1100" dirty="0">
              <a:cs typeface="Calibri"/>
            </a:endParaRPr>
          </a:p>
          <a:p>
            <a:endParaRPr lang="en-GB" sz="1100" dirty="0">
              <a:solidFill>
                <a:srgbClr val="000000"/>
              </a:solidFill>
              <a:ea typeface="+mn-lt"/>
              <a:cs typeface="+mn-lt"/>
            </a:endParaRPr>
          </a:p>
          <a:p>
            <a:r>
              <a:rPr lang="en-GB" sz="1100" dirty="0">
                <a:solidFill>
                  <a:srgbClr val="000000"/>
                </a:solidFill>
                <a:ea typeface="+mn-lt"/>
                <a:cs typeface="+mn-lt"/>
              </a:rPr>
              <a:t>Attendance guidance encourages schools to </a:t>
            </a:r>
            <a:r>
              <a:rPr lang="en-GB" sz="1100" dirty="0" err="1">
                <a:solidFill>
                  <a:srgbClr val="000000"/>
                </a:solidFill>
                <a:ea typeface="+mn-lt"/>
                <a:cs typeface="+mn-lt"/>
              </a:rPr>
              <a:t>unauthorise</a:t>
            </a:r>
            <a:r>
              <a:rPr lang="en-GB" sz="1100" dirty="0">
                <a:solidFill>
                  <a:srgbClr val="000000"/>
                </a:solidFill>
                <a:ea typeface="+mn-lt"/>
                <a:cs typeface="+mn-lt"/>
              </a:rPr>
              <a:t> holidays taken during </a:t>
            </a:r>
            <a:endParaRPr lang="en-GB" sz="1100">
              <a:cs typeface="Calibri"/>
            </a:endParaRPr>
          </a:p>
          <a:p>
            <a:r>
              <a:rPr lang="en-GB" sz="1100" dirty="0">
                <a:solidFill>
                  <a:srgbClr val="000000"/>
                </a:solidFill>
                <a:ea typeface="+mn-lt"/>
                <a:cs typeface="+mn-lt"/>
              </a:rPr>
              <a:t>the school year. Holidays taken will appear on the child's attendance certificate </a:t>
            </a:r>
            <a:endParaRPr lang="en-GB" sz="1100">
              <a:cs typeface="Calibri"/>
            </a:endParaRPr>
          </a:p>
          <a:p>
            <a:r>
              <a:rPr lang="en-GB" sz="1100" dirty="0">
                <a:solidFill>
                  <a:srgbClr val="000000"/>
                </a:solidFill>
                <a:ea typeface="+mn-lt"/>
                <a:cs typeface="+mn-lt"/>
              </a:rPr>
              <a:t>as unauthorised.  Holiday Request forms are available to  from the school office. </a:t>
            </a:r>
            <a:endParaRPr lang="en-GB" sz="1100">
              <a:cs typeface="Calibri"/>
            </a:endParaRPr>
          </a:p>
          <a:p>
            <a:r>
              <a:rPr lang="en-GB" sz="1100" dirty="0">
                <a:solidFill>
                  <a:srgbClr val="000000"/>
                </a:solidFill>
                <a:ea typeface="+mn-lt"/>
                <a:cs typeface="+mn-lt"/>
              </a:rPr>
              <a:t>Children will be marked late after register closes at 9am. Lateness is monitored </a:t>
            </a:r>
            <a:endParaRPr lang="en-GB" sz="1100">
              <a:cs typeface="Calibri"/>
            </a:endParaRPr>
          </a:p>
          <a:p>
            <a:r>
              <a:rPr lang="en-GB" sz="1100" dirty="0">
                <a:solidFill>
                  <a:srgbClr val="000000"/>
                </a:solidFill>
                <a:ea typeface="+mn-lt"/>
                <a:cs typeface="+mn-lt"/>
              </a:rPr>
              <a:t>by our attendance officer who will work with families to avoid persistent</a:t>
            </a:r>
            <a:endParaRPr lang="en-GB" sz="1100">
              <a:cs typeface="Calibri"/>
            </a:endParaRPr>
          </a:p>
          <a:p>
            <a:r>
              <a:rPr lang="en-GB" sz="1100" dirty="0">
                <a:solidFill>
                  <a:srgbClr val="000000"/>
                </a:solidFill>
                <a:ea typeface="+mn-lt"/>
                <a:cs typeface="+mn-lt"/>
              </a:rPr>
              <a:t>Lateness. Latecomers have to enter the building at the main doors, report to the school </a:t>
            </a:r>
            <a:endParaRPr lang="en-GB" sz="1100">
              <a:cs typeface="Calibri"/>
            </a:endParaRPr>
          </a:p>
          <a:p>
            <a:r>
              <a:rPr lang="en-GB" sz="1100" dirty="0">
                <a:solidFill>
                  <a:srgbClr val="000000"/>
                </a:solidFill>
                <a:ea typeface="+mn-lt"/>
                <a:cs typeface="+mn-lt"/>
              </a:rPr>
              <a:t>office and their presence will be recorded by the school clerk</a:t>
            </a:r>
            <a:endParaRPr lang="en-GB" sz="1100">
              <a:cs typeface="Calibri"/>
            </a:endParaRPr>
          </a:p>
          <a:p>
            <a:pPr algn="ctr"/>
            <a:endParaRPr lang="en-GB" sz="1000" b="1" dirty="0">
              <a:solidFill>
                <a:srgbClr val="9A0000"/>
              </a:solidFill>
              <a:ea typeface="+mn-lt"/>
              <a:cs typeface="+mn-lt"/>
            </a:endParaRPr>
          </a:p>
          <a:p>
            <a:endParaRPr lang="en-GB" sz="1000" dirty="0">
              <a:solidFill>
                <a:srgbClr val="9A0000"/>
              </a:solidFill>
              <a:ea typeface="+mn-lt"/>
              <a:cs typeface="+mn-lt"/>
            </a:endParaRPr>
          </a:p>
          <a:p>
            <a:endParaRPr lang="en-GB" sz="1000" b="1" dirty="0">
              <a:solidFill>
                <a:srgbClr val="9A0000"/>
              </a:solidFill>
              <a:ea typeface="+mn-lt"/>
              <a:cs typeface="+mn-lt"/>
            </a:endParaRPr>
          </a:p>
          <a:p>
            <a:pPr algn="ctr"/>
            <a:r>
              <a:rPr lang="en-GB" sz="1600" b="1" dirty="0">
                <a:solidFill>
                  <a:srgbClr val="C00000"/>
                </a:solidFill>
                <a:ea typeface="+mn-lt"/>
                <a:cs typeface="+mn-lt"/>
              </a:rPr>
              <a:t>Sporting Aims – Provision for Sport</a:t>
            </a:r>
            <a:endParaRPr lang="en-GB" sz="1600" b="1" dirty="0">
              <a:solidFill>
                <a:srgbClr val="C00000"/>
              </a:solidFill>
              <a:cs typeface="Calibri" panose="020F0502020204030204"/>
            </a:endParaRPr>
          </a:p>
          <a:p>
            <a:pPr algn="ctr"/>
            <a:endParaRPr lang="en-GB" sz="1600" b="1" dirty="0">
              <a:solidFill>
                <a:srgbClr val="9A0000"/>
              </a:solidFill>
              <a:ea typeface="+mn-lt"/>
              <a:cs typeface="+mn-lt"/>
            </a:endParaRPr>
          </a:p>
          <a:p>
            <a:r>
              <a:rPr lang="en-GB" sz="1100" dirty="0">
                <a:ea typeface="+mn-lt"/>
                <a:cs typeface="+mn-lt"/>
              </a:rPr>
              <a:t>Here at Darran Park  we are focused in providing positive learning experiences to support learners to not only value the importance of physical activity, but to  thrive within it. We have consulted research and adopted a learner-centred approach that looks to develop an array of fundamental skills the children need to be successful in their Physical development. With Physical literacy at the core of our sporting journey in Darran Park learners will gain an awareness in their progress, an understanding of the necessary skills needed to be </a:t>
            </a:r>
            <a:r>
              <a:rPr lang="en-GB" sz="1100">
                <a:ea typeface="+mn-lt"/>
                <a:cs typeface="+mn-lt"/>
              </a:rPr>
              <a:t>successful and</a:t>
            </a:r>
            <a:r>
              <a:rPr lang="en-GB" sz="1100" dirty="0">
                <a:ea typeface="+mn-lt"/>
                <a:cs typeface="+mn-lt"/>
              </a:rPr>
              <a:t> develop transferable skills that they will use within and beyond the physical health element of this Area. Healthy Helpers also play a large role in the development of sport throughout the school. Children who are Healthy Helpers will aid in developing events and activities during P.E sessions. They will also be at the heart of pupil voice for sport and work with both pupils and teachers to continually develop and review the learning experiences in school. Realising progress in physical competence supports learners’ motivation to persevere and supports their confidence to continue participating throughout life.</a:t>
            </a:r>
            <a:endParaRPr lang="en-GB" sz="1100">
              <a:cs typeface="Calibri"/>
            </a:endParaRPr>
          </a:p>
          <a:p>
            <a:endParaRPr lang="en-GB" sz="1000" dirty="0">
              <a:ea typeface="+mn-lt"/>
              <a:cs typeface="+mn-lt"/>
            </a:endParaRPr>
          </a:p>
          <a:p>
            <a:pPr algn="ctr"/>
            <a:r>
              <a:rPr lang="en-GB" sz="1600" b="1" dirty="0">
                <a:solidFill>
                  <a:srgbClr val="C00000"/>
                </a:solidFill>
                <a:ea typeface="+mn-lt"/>
                <a:cs typeface="+mn-lt"/>
              </a:rPr>
              <a:t>Healthy Schools</a:t>
            </a:r>
            <a:endParaRPr lang="en-GB" sz="1600" b="1">
              <a:solidFill>
                <a:srgbClr val="C00000"/>
              </a:solidFill>
              <a:cs typeface="Calibri" panose="020F0502020204030204"/>
            </a:endParaRPr>
          </a:p>
          <a:p>
            <a:endParaRPr lang="en-GB" sz="1000" dirty="0">
              <a:solidFill>
                <a:srgbClr val="000000"/>
              </a:solidFill>
              <a:ea typeface="+mn-lt"/>
              <a:cs typeface="+mn-lt"/>
            </a:endParaRPr>
          </a:p>
          <a:p>
            <a:r>
              <a:rPr lang="en-GB" sz="1100" dirty="0">
                <a:solidFill>
                  <a:srgbClr val="000000"/>
                </a:solidFill>
                <a:ea typeface="+mn-lt"/>
                <a:cs typeface="+mn-lt"/>
              </a:rPr>
              <a:t>As part of the Curriculum for Wales, our learners will develop into healthy, confident individuals. Across all progression steps, pupils take part in a wealth of activities to develop their Health and Wellbeing, activities that allow our learners to have the knowledge of how to have a healthy body and healthy mind. </a:t>
            </a:r>
          </a:p>
          <a:p>
            <a:endParaRPr lang="en-GB" sz="1100" dirty="0">
              <a:solidFill>
                <a:srgbClr val="000000"/>
              </a:solidFill>
              <a:ea typeface="+mn-lt"/>
              <a:cs typeface="+mn-lt"/>
            </a:endParaRPr>
          </a:p>
          <a:p>
            <a:r>
              <a:rPr lang="en-GB" sz="1100" dirty="0">
                <a:solidFill>
                  <a:srgbClr val="000000"/>
                </a:solidFill>
                <a:ea typeface="+mn-lt"/>
                <a:cs typeface="+mn-lt"/>
              </a:rPr>
              <a:t>We encourage pupils to drink water throughout the day, and request that parents / carers only send water to school rather than squash and fizzy drinks.</a:t>
            </a:r>
            <a:endParaRPr lang="en-GB" sz="1100">
              <a:cs typeface="Calibri"/>
            </a:endParaRPr>
          </a:p>
          <a:p>
            <a:endParaRPr lang="en-GB" sz="1100" dirty="0">
              <a:solidFill>
                <a:srgbClr val="000000"/>
              </a:solidFill>
              <a:ea typeface="+mn-lt"/>
              <a:cs typeface="+mn-lt"/>
            </a:endParaRPr>
          </a:p>
          <a:p>
            <a:r>
              <a:rPr lang="en-GB" sz="1100" dirty="0">
                <a:solidFill>
                  <a:srgbClr val="000000"/>
                </a:solidFill>
                <a:ea typeface="+mn-lt"/>
                <a:cs typeface="+mn-lt"/>
              </a:rPr>
              <a:t>We request that packed lunches are healthy and a healthy snack may be purchased at break time.</a:t>
            </a:r>
            <a:endParaRPr lang="en-GB" sz="1100" dirty="0">
              <a:cs typeface="Calibri"/>
            </a:endParaRPr>
          </a:p>
          <a:p>
            <a:endParaRPr lang="en-GB" sz="1100" dirty="0">
              <a:solidFill>
                <a:srgbClr val="000000"/>
              </a:solidFill>
              <a:ea typeface="+mn-lt"/>
              <a:cs typeface="+mn-lt"/>
            </a:endParaRPr>
          </a:p>
          <a:p>
            <a:r>
              <a:rPr lang="en-GB" sz="1100" dirty="0">
                <a:solidFill>
                  <a:srgbClr val="000000"/>
                </a:solidFill>
                <a:ea typeface="+mn-lt"/>
                <a:cs typeface="+mn-lt"/>
              </a:rPr>
              <a:t>Each class will take part in a minimum of 2 sessions per week of physical activity. </a:t>
            </a:r>
            <a:endParaRPr lang="en-GB" sz="1100"/>
          </a:p>
          <a:p>
            <a:endParaRPr lang="en-GB" sz="1000" dirty="0">
              <a:solidFill>
                <a:srgbClr val="000000"/>
              </a:solidFill>
              <a:ea typeface="+mn-lt"/>
              <a:cs typeface="+mn-lt"/>
            </a:endParaRPr>
          </a:p>
          <a:p>
            <a:endParaRPr lang="en-GB" sz="1000" b="1"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600" b="1" dirty="0">
              <a:solidFill>
                <a:srgbClr val="9A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endParaRPr lang="en-GB" sz="1000" dirty="0">
              <a:solidFill>
                <a:srgbClr val="000000"/>
              </a:solidFill>
              <a:latin typeface="Calibri" panose="020F0502020204030204"/>
              <a:ea typeface="+mn-lt"/>
              <a:cs typeface="+mn-lt"/>
            </a:endParaRPr>
          </a:p>
          <a:p>
            <a:pPr algn="ctr"/>
            <a:endParaRPr lang="en-GB" sz="1600" b="1" dirty="0">
              <a:solidFill>
                <a:srgbClr val="9A0000"/>
              </a:solidFill>
              <a:latin typeface="Calibri" panose="020F0502020204030204"/>
              <a:ea typeface="+mn-lt"/>
              <a:cs typeface="+mn-lt"/>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ea typeface="+mn-lt"/>
              <a:cs typeface="+mn-lt"/>
            </a:endParaRPr>
          </a:p>
          <a:p>
            <a:endParaRPr lang="en-GB" sz="1000" dirty="0">
              <a:solidFill>
                <a:srgbClr val="9A0000"/>
              </a:solidFill>
              <a:latin typeface="Calibri" panose="020F0502020204030204"/>
              <a:cs typeface="Calibri" panose="020F0502020204030204"/>
            </a:endParaRPr>
          </a:p>
          <a:p>
            <a:endParaRPr lang="en-GB" sz="1000" dirty="0">
              <a:solidFill>
                <a:srgbClr val="9A0000"/>
              </a:solidFill>
              <a:latin typeface="Calibri" panose="020F0502020204030204"/>
              <a:cs typeface="Calibri" panose="020F0502020204030204"/>
            </a:endParaRPr>
          </a:p>
          <a:p>
            <a:endParaRPr lang="en-GB" sz="1000" dirty="0">
              <a:solidFill>
                <a:srgbClr val="00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pPr algn="ctr"/>
            <a:endParaRPr lang="en-GB" sz="1000" dirty="0">
              <a:solidFill>
                <a:srgbClr val="00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cs typeface="Calibri" panose="020F0502020204030204"/>
            </a:endParaRPr>
          </a:p>
          <a:p>
            <a:endParaRPr lang="en-US" sz="1000" dirty="0">
              <a:solidFill>
                <a:srgbClr val="000000"/>
              </a:solidFill>
              <a:latin typeface="MyriadPro-Regular"/>
              <a:cs typeface="Calibri" panose="020F0502020204030204"/>
            </a:endParaRPr>
          </a:p>
          <a:p>
            <a:endParaRPr lang="en-US" sz="1000" dirty="0">
              <a:solidFill>
                <a:srgbClr val="000000"/>
              </a:solidFill>
              <a:latin typeface="MyriadPro-Regular"/>
              <a:cs typeface="Calibri" panose="020F0502020204030204"/>
            </a:endParaRPr>
          </a:p>
          <a:p>
            <a:endParaRPr lang="en-GB" sz="1600" b="1" dirty="0">
              <a:solidFill>
                <a:srgbClr val="9A0000"/>
              </a:solidFill>
              <a:latin typeface="Calibri" panose="020F0502020204030204"/>
              <a:cs typeface="Calibri" panose="020F0502020204030204"/>
            </a:endParaRPr>
          </a:p>
          <a:p>
            <a:pPr algn="ctr"/>
            <a:endParaRPr lang="en-GB" sz="1600" b="1" dirty="0">
              <a:solidFill>
                <a:srgbClr val="9A0000"/>
              </a:solidFill>
              <a:latin typeface="Calibri" panose="020F0502020204030204"/>
              <a:cs typeface="Calibri" panose="020F0502020204030204"/>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cs typeface="Calibri" panose="020F0502020204030204"/>
            </a:endParaRPr>
          </a:p>
          <a:p>
            <a:endParaRPr lang="en-US" sz="1600">
              <a:solidFill>
                <a:srgbClr val="9A0000"/>
              </a:solidFill>
              <a:latin typeface="MyriadPro-Bold"/>
            </a:endParaRPr>
          </a:p>
        </p:txBody>
      </p:sp>
      <p:sp>
        <p:nvSpPr>
          <p:cNvPr id="3" name="Oval 2">
            <a:extLst>
              <a:ext uri="{FF2B5EF4-FFF2-40B4-BE49-F238E27FC236}">
                <a16:creationId xmlns:a16="http://schemas.microsoft.com/office/drawing/2014/main" id="{994EF771-E2A1-CE2A-B953-D59470794368}"/>
              </a:ext>
            </a:extLst>
          </p:cNvPr>
          <p:cNvSpPr/>
          <p:nvPr/>
        </p:nvSpPr>
        <p:spPr>
          <a:xfrm rot="5400000">
            <a:off x="4411251" y="328167"/>
            <a:ext cx="2843803" cy="1750562"/>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072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346615" y="2771520"/>
            <a:ext cx="770021" cy="77002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9540549-2821-F38E-6EA7-669F1DD019E3}"/>
              </a:ext>
            </a:extLst>
          </p:cNvPr>
          <p:cNvSpPr/>
          <p:nvPr/>
        </p:nvSpPr>
        <p:spPr>
          <a:xfrm>
            <a:off x="5336688" y="8514783"/>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5BBBFEDA-CF80-DD03-FDB3-2807720E414E}"/>
              </a:ext>
            </a:extLst>
          </p:cNvPr>
          <p:cNvSpPr/>
          <p:nvPr/>
        </p:nvSpPr>
        <p:spPr>
          <a:xfrm rot="7909395">
            <a:off x="6087047" y="-29825"/>
            <a:ext cx="1213758" cy="1089046"/>
          </a:xfrm>
          <a:prstGeom prst="triangle">
            <a:avLst/>
          </a:prstGeom>
          <a:solidFill>
            <a:schemeClr val="accent4">
              <a:lumMod val="60000"/>
              <a:lumOff val="40000"/>
            </a:schemeClr>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C8C3D2-56F7-2821-A152-B4CE70820A0D}"/>
              </a:ext>
            </a:extLst>
          </p:cNvPr>
          <p:cNvSpPr/>
          <p:nvPr/>
        </p:nvSpPr>
        <p:spPr>
          <a:xfrm>
            <a:off x="5883456" y="-161885"/>
            <a:ext cx="414885" cy="43431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B9567660-F10E-6551-EF51-84D20CABCBC1}"/>
              </a:ext>
            </a:extLst>
          </p:cNvPr>
          <p:cNvCxnSpPr>
            <a:cxnSpLocks/>
          </p:cNvCxnSpPr>
          <p:nvPr/>
        </p:nvCxnSpPr>
        <p:spPr>
          <a:xfrm flipH="1">
            <a:off x="-133636" y="127159"/>
            <a:ext cx="1505236" cy="0"/>
          </a:xfrm>
          <a:prstGeom prst="line">
            <a:avLst/>
          </a:prstGeom>
          <a:ln w="76200">
            <a:solidFill>
              <a:srgbClr val="5B9BD5"/>
            </a:solidFill>
            <a:prstDash val="dash"/>
          </a:ln>
        </p:spPr>
        <p:style>
          <a:lnRef idx="1">
            <a:schemeClr val="accent1"/>
          </a:lnRef>
          <a:fillRef idx="0">
            <a:schemeClr val="accent1"/>
          </a:fillRef>
          <a:effectRef idx="0">
            <a:schemeClr val="accent1"/>
          </a:effectRef>
          <a:fontRef idx="minor">
            <a:schemeClr val="tx1"/>
          </a:fontRef>
        </p:style>
      </p:cxnSp>
      <p:sp>
        <p:nvSpPr>
          <p:cNvPr id="4" name="Donut 3"/>
          <p:cNvSpPr/>
          <p:nvPr/>
        </p:nvSpPr>
        <p:spPr>
          <a:xfrm>
            <a:off x="-543579" y="5767310"/>
            <a:ext cx="1588168" cy="1588168"/>
          </a:xfrm>
          <a:prstGeom prst="donut">
            <a:avLst>
              <a:gd name="adj" fmla="val 95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c 4"/>
          <p:cNvSpPr/>
          <p:nvPr/>
        </p:nvSpPr>
        <p:spPr>
          <a:xfrm rot="14388443">
            <a:off x="5120355" y="8343867"/>
            <a:ext cx="2526632" cy="2464686"/>
          </a:xfrm>
          <a:prstGeom prst="arc">
            <a:avLst>
              <a:gd name="adj1" fmla="val 16200000"/>
              <a:gd name="adj2" fmla="val 4377134"/>
            </a:avLst>
          </a:prstGeom>
          <a:ln w="762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Isosceles Triangle 8"/>
          <p:cNvSpPr/>
          <p:nvPr/>
        </p:nvSpPr>
        <p:spPr>
          <a:xfrm rot="4058858">
            <a:off x="-459358" y="8609493"/>
            <a:ext cx="3007895" cy="2593013"/>
          </a:xfrm>
          <a:prstGeom prst="triangle">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4A8F670-1DDD-7514-B60A-ABBB7FD23491}"/>
              </a:ext>
            </a:extLst>
          </p:cNvPr>
          <p:cNvSpPr txBox="1"/>
          <p:nvPr/>
        </p:nvSpPr>
        <p:spPr>
          <a:xfrm>
            <a:off x="-1491753" y="9598223"/>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4" name="Oval 13"/>
          <p:cNvSpPr/>
          <p:nvPr/>
        </p:nvSpPr>
        <p:spPr>
          <a:xfrm rot="5400000">
            <a:off x="4586203" y="2826476"/>
            <a:ext cx="3594255" cy="3594255"/>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677955" y="2996030"/>
            <a:ext cx="1110402" cy="11060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27D18FF-F108-290B-D1B3-EFB4FD48C9EC}"/>
              </a:ext>
            </a:extLst>
          </p:cNvPr>
          <p:cNvSpPr txBox="1"/>
          <p:nvPr/>
        </p:nvSpPr>
        <p:spPr>
          <a:xfrm>
            <a:off x="162942" y="360218"/>
            <a:ext cx="6611162"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00000"/>
                </a:solidFill>
              </a:rPr>
              <a:t>E-SAFTEY ACCEPTABLE USE POLICY</a:t>
            </a:r>
            <a:endParaRPr lang="en-US" dirty="0">
              <a:solidFill>
                <a:srgbClr val="C00000"/>
              </a:solidFill>
              <a:cs typeface="Calibri" panose="020F0502020204030204"/>
            </a:endParaRPr>
          </a:p>
          <a:p>
            <a:pPr algn="ctr"/>
            <a:endParaRPr lang="en-US" dirty="0">
              <a:solidFill>
                <a:srgbClr val="C00000"/>
              </a:solidFill>
              <a:cs typeface="Calibri" panose="020F0502020204030204"/>
            </a:endParaRPr>
          </a:p>
          <a:p>
            <a:r>
              <a:rPr lang="en-US" sz="1100" dirty="0"/>
              <a:t>The school operates a strict Acceptable Use Policy in accordance with the school’s rigorous approach to e-safety for the whole school community. Parents / carers and pupils will be requested to sign an Acceptable Use Agreement annually. </a:t>
            </a:r>
            <a:endParaRPr lang="en-US" sz="1100" dirty="0">
              <a:cs typeface="Calibri"/>
            </a:endParaRPr>
          </a:p>
          <a:p>
            <a:endParaRPr lang="en-US" sz="1000" dirty="0">
              <a:cs typeface="Calibri"/>
            </a:endParaRPr>
          </a:p>
          <a:p>
            <a:pPr algn="ctr"/>
            <a:r>
              <a:rPr lang="en-GB" sz="1600" b="1" dirty="0">
                <a:solidFill>
                  <a:srgbClr val="C00000"/>
                </a:solidFill>
                <a:ea typeface="+mn-lt"/>
                <a:cs typeface="+mn-lt"/>
              </a:rPr>
              <a:t>EXTRA CURRICULAR ACTIVITIES</a:t>
            </a:r>
            <a:endParaRPr lang="en-US" sz="1600" dirty="0">
              <a:solidFill>
                <a:srgbClr val="C00000"/>
              </a:solidFill>
              <a:ea typeface="+mn-lt"/>
              <a:cs typeface="+mn-lt"/>
            </a:endParaRPr>
          </a:p>
          <a:p>
            <a:endParaRPr lang="en-GB" sz="1100" b="1" dirty="0">
              <a:solidFill>
                <a:srgbClr val="9A0000"/>
              </a:solidFill>
              <a:ea typeface="+mn-lt"/>
              <a:cs typeface="+mn-lt"/>
            </a:endParaRPr>
          </a:p>
          <a:p>
            <a:r>
              <a:rPr lang="en-GB" sz="1100" dirty="0">
                <a:ea typeface="+mn-lt"/>
                <a:cs typeface="+mn-lt"/>
              </a:rPr>
              <a:t>Extracurricular activities give a sense of belonging and offer additional experiences and opportunities.  We have a number of extracurricular activities in which the children can participate either dinner time or after school.</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Football club</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Stay and Play</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Netball club</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School choir which takes part in community events</a:t>
            </a:r>
          </a:p>
          <a:p>
            <a:r>
              <a:rPr lang="en-GB" sz="1100" dirty="0">
                <a:solidFill>
                  <a:srgbClr val="9A0000"/>
                </a:solidFill>
                <a:ea typeface="+mn-lt"/>
                <a:cs typeface="+mn-lt"/>
              </a:rPr>
              <a:t>•</a:t>
            </a:r>
            <a:r>
              <a:rPr lang="en-GB" sz="1100" dirty="0">
                <a:ea typeface="+mn-lt"/>
                <a:cs typeface="+mn-lt"/>
              </a:rPr>
              <a:t> Good Vibes</a:t>
            </a:r>
          </a:p>
          <a:p>
            <a:r>
              <a:rPr lang="en-GB" sz="1100" dirty="0">
                <a:solidFill>
                  <a:srgbClr val="9A0000"/>
                </a:solidFill>
                <a:ea typeface="+mn-lt"/>
                <a:cs typeface="+mn-lt"/>
              </a:rPr>
              <a:t>• </a:t>
            </a:r>
            <a:r>
              <a:rPr lang="en-GB" sz="1100" dirty="0">
                <a:ea typeface="+mn-lt"/>
                <a:cs typeface="+mn-lt"/>
              </a:rPr>
              <a:t>Athletics club</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Reading Club</a:t>
            </a:r>
          </a:p>
          <a:p>
            <a:r>
              <a:rPr lang="en-GB" sz="1100" dirty="0">
                <a:solidFill>
                  <a:srgbClr val="9A0000"/>
                </a:solidFill>
                <a:ea typeface="+mn-lt"/>
                <a:cs typeface="+mn-lt"/>
              </a:rPr>
              <a:t>• </a:t>
            </a:r>
            <a:r>
              <a:rPr lang="en-GB" sz="1100" dirty="0">
                <a:ea typeface="+mn-lt"/>
                <a:cs typeface="+mn-lt"/>
              </a:rPr>
              <a:t>Fun and Fitness club</a:t>
            </a:r>
            <a:endParaRPr lang="en-US" sz="1100" dirty="0">
              <a:ea typeface="+mn-lt"/>
              <a:cs typeface="+mn-lt"/>
            </a:endParaRPr>
          </a:p>
          <a:p>
            <a:r>
              <a:rPr lang="en-GB" sz="1100" dirty="0">
                <a:solidFill>
                  <a:srgbClr val="9A0000"/>
                </a:solidFill>
                <a:ea typeface="+mn-lt"/>
                <a:cs typeface="+mn-lt"/>
              </a:rPr>
              <a:t>• </a:t>
            </a:r>
            <a:r>
              <a:rPr lang="en-GB" sz="1100" dirty="0">
                <a:ea typeface="+mn-lt"/>
                <a:cs typeface="+mn-lt"/>
              </a:rPr>
              <a:t>Digital leaders</a:t>
            </a:r>
          </a:p>
          <a:p>
            <a:r>
              <a:rPr lang="en-GB" sz="1100" dirty="0">
                <a:solidFill>
                  <a:srgbClr val="9A0000"/>
                </a:solidFill>
                <a:ea typeface="+mn-lt"/>
                <a:cs typeface="+mn-lt"/>
              </a:rPr>
              <a:t>• </a:t>
            </a:r>
            <a:r>
              <a:rPr lang="en-GB" sz="1100" dirty="0">
                <a:ea typeface="+mn-lt"/>
                <a:cs typeface="+mn-lt"/>
              </a:rPr>
              <a:t>Rugby club</a:t>
            </a:r>
            <a:endParaRPr lang="en-US" sz="1100" dirty="0">
              <a:ea typeface="+mn-lt"/>
              <a:cs typeface="+mn-lt"/>
            </a:endParaRPr>
          </a:p>
          <a:p>
            <a:endParaRPr lang="en-GB" sz="1100" dirty="0">
              <a:solidFill>
                <a:srgbClr val="9A0000"/>
              </a:solidFill>
              <a:ea typeface="+mn-lt"/>
              <a:cs typeface="+mn-lt"/>
            </a:endParaRPr>
          </a:p>
          <a:p>
            <a:r>
              <a:rPr lang="en-GB" sz="1100" dirty="0">
                <a:ea typeface="+mn-lt"/>
                <a:cs typeface="+mn-lt"/>
              </a:rPr>
              <a:t>The school excels in sporting activities and has won many cups and trophies.</a:t>
            </a:r>
            <a:endParaRPr lang="en-US" sz="1100" dirty="0">
              <a:ea typeface="+mn-lt"/>
              <a:cs typeface="+mn-lt"/>
            </a:endParaRPr>
          </a:p>
          <a:p>
            <a:endParaRPr lang="en-US" sz="1100" dirty="0">
              <a:ea typeface="+mn-lt"/>
              <a:cs typeface="+mn-lt"/>
            </a:endParaRPr>
          </a:p>
          <a:p>
            <a:endParaRPr lang="en-US" sz="1000" dirty="0">
              <a:cs typeface="Calibri"/>
            </a:endParaRPr>
          </a:p>
        </p:txBody>
      </p:sp>
      <p:sp>
        <p:nvSpPr>
          <p:cNvPr id="19" name="Rounded Rectangle 19">
            <a:extLst>
              <a:ext uri="{FF2B5EF4-FFF2-40B4-BE49-F238E27FC236}">
                <a16:creationId xmlns:a16="http://schemas.microsoft.com/office/drawing/2014/main" id="{71F0440A-E713-9863-3DCE-E848C17A6A07}"/>
              </a:ext>
            </a:extLst>
          </p:cNvPr>
          <p:cNvSpPr/>
          <p:nvPr/>
        </p:nvSpPr>
        <p:spPr>
          <a:xfrm>
            <a:off x="438892" y="4901742"/>
            <a:ext cx="4677571" cy="3118381"/>
          </a:xfrm>
          <a:prstGeom prst="roundRect">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E4B95B93-A317-9EB7-4E84-573D6B582C4E}"/>
              </a:ext>
            </a:extLst>
          </p:cNvPr>
          <p:cNvSpPr/>
          <p:nvPr/>
        </p:nvSpPr>
        <p:spPr>
          <a:xfrm rot="5400000">
            <a:off x="3721807" y="7080159"/>
            <a:ext cx="3064044" cy="2152064"/>
          </a:xfrm>
          <a:prstGeom prst="roundRect">
            <a:avLst/>
          </a:prstGeom>
          <a:blipFill dpi="0" rotWithShape="1">
            <a:blip r:embed="rId4" cstate="hqprint">
              <a:extLst>
                <a:ext uri="{28A0092B-C50C-407E-A947-70E740481C1C}">
                  <a14:useLocalDpi xmlns:a14="http://schemas.microsoft.com/office/drawing/2010/main" val="0"/>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15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39" name="Isosceles Triangle 38">
            <a:extLst>
              <a:ext uri="{FF2B5EF4-FFF2-40B4-BE49-F238E27FC236}">
                <a16:creationId xmlns:a16="http://schemas.microsoft.com/office/drawing/2014/main" id="{B7E41519-ECBC-1298-56E6-2424B5D30C11}"/>
              </a:ext>
            </a:extLst>
          </p:cNvPr>
          <p:cNvSpPr/>
          <p:nvPr/>
        </p:nvSpPr>
        <p:spPr>
          <a:xfrm rot="287967">
            <a:off x="-928058" y="-1270938"/>
            <a:ext cx="1961903" cy="1691296"/>
          </a:xfrm>
          <a:prstGeom prst="triangl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c 40">
            <a:extLst>
              <a:ext uri="{FF2B5EF4-FFF2-40B4-BE49-F238E27FC236}">
                <a16:creationId xmlns:a16="http://schemas.microsoft.com/office/drawing/2014/main" id="{459E3EFF-2AAD-61A3-EDD9-64AB30061273}"/>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260BBB1-47A7-1C00-D284-FE26818C66DC}"/>
              </a:ext>
            </a:extLst>
          </p:cNvPr>
          <p:cNvSpPr txBox="1"/>
          <p:nvPr/>
        </p:nvSpPr>
        <p:spPr>
          <a:xfrm>
            <a:off x="436420" y="612476"/>
            <a:ext cx="6047508" cy="941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MyriadPro-Regular"/>
                <a:cs typeface="Segoe UI"/>
              </a:rPr>
              <a:t>Darran Park Primary School is an Authority maintained school.</a:t>
            </a:r>
            <a:r>
              <a:rPr lang="en-US" dirty="0">
                <a:latin typeface="MyriadPro-Regular"/>
                <a:cs typeface="Calibri"/>
              </a:rPr>
              <a:t> </a:t>
            </a:r>
          </a:p>
          <a:p>
            <a:endParaRPr lang="en-US" dirty="0">
              <a:solidFill>
                <a:srgbClr val="9A0000"/>
              </a:solidFill>
              <a:latin typeface="MyriadPro-Bold"/>
            </a:endParaRPr>
          </a:p>
          <a:p>
            <a:r>
              <a:rPr lang="en-GB" b="1" dirty="0">
                <a:solidFill>
                  <a:srgbClr val="C00000"/>
                </a:solidFill>
                <a:latin typeface="MyriadPro-Bold"/>
                <a:cs typeface="Segoe UI"/>
              </a:rPr>
              <a:t>School Address:</a:t>
            </a:r>
            <a:r>
              <a:rPr lang="en-GB" b="1" dirty="0">
                <a:solidFill>
                  <a:srgbClr val="9A0000"/>
                </a:solidFill>
                <a:latin typeface="MyriadPro-Bold"/>
                <a:cs typeface="Segoe UI"/>
              </a:rPr>
              <a:t> </a:t>
            </a:r>
            <a:r>
              <a:rPr lang="en-GB" dirty="0">
                <a:latin typeface="MyriadPro-Regular"/>
                <a:cs typeface="Segoe UI"/>
              </a:rPr>
              <a:t>Darran Park Primary School,</a:t>
            </a:r>
            <a:r>
              <a:rPr lang="en-US" dirty="0">
                <a:latin typeface="MyriadPro-Regular"/>
              </a:rPr>
              <a:t> </a:t>
            </a:r>
          </a:p>
          <a:p>
            <a:r>
              <a:rPr lang="en-GB" dirty="0">
                <a:latin typeface="MyriadPro-Regular"/>
                <a:cs typeface="Segoe UI"/>
              </a:rPr>
              <a:t>Brook Street,</a:t>
            </a:r>
            <a:r>
              <a:rPr lang="en-US" dirty="0">
                <a:latin typeface="MyriadPro-Regular"/>
              </a:rPr>
              <a:t> </a:t>
            </a:r>
          </a:p>
          <a:p>
            <a:r>
              <a:rPr lang="en-GB" dirty="0">
                <a:latin typeface="MyriadPro-Regular"/>
                <a:cs typeface="Segoe UI"/>
              </a:rPr>
              <a:t>Ferndale,</a:t>
            </a:r>
            <a:r>
              <a:rPr lang="en-US" dirty="0">
                <a:latin typeface="MyriadPro-Regular"/>
              </a:rPr>
              <a:t> </a:t>
            </a:r>
          </a:p>
          <a:p>
            <a:r>
              <a:rPr lang="en-GB" dirty="0">
                <a:latin typeface="MyriadPro-Regular"/>
                <a:cs typeface="Segoe UI"/>
              </a:rPr>
              <a:t>CF43 4LE.</a:t>
            </a:r>
            <a:r>
              <a:rPr lang="en-US" dirty="0">
                <a:latin typeface="MyriadPro-Regular"/>
              </a:rPr>
              <a:t> </a:t>
            </a:r>
          </a:p>
          <a:p>
            <a:r>
              <a:rPr lang="en-GB" dirty="0">
                <a:latin typeface="MyriadPro-Regular"/>
                <a:cs typeface="Segoe UI"/>
              </a:rPr>
              <a:t>Tel: 01443 730450</a:t>
            </a:r>
            <a:endParaRPr lang="en-US" dirty="0">
              <a:latin typeface="MyriadPro-Regular"/>
            </a:endParaRPr>
          </a:p>
          <a:p>
            <a:endParaRPr lang="en-US" dirty="0">
              <a:solidFill>
                <a:srgbClr val="9A0000"/>
              </a:solidFill>
              <a:latin typeface="MyriadPro-Bold"/>
            </a:endParaRPr>
          </a:p>
          <a:p>
            <a:r>
              <a:rPr lang="en-GB" b="1" dirty="0">
                <a:solidFill>
                  <a:srgbClr val="C00000"/>
                </a:solidFill>
                <a:latin typeface="MyriadPro-Bold"/>
                <a:cs typeface="Segoe UI"/>
              </a:rPr>
              <a:t>Headteacher:</a:t>
            </a:r>
            <a:r>
              <a:rPr lang="en-GB" b="1" dirty="0">
                <a:solidFill>
                  <a:srgbClr val="9A0000"/>
                </a:solidFill>
                <a:latin typeface="MyriadPro-Bold"/>
                <a:cs typeface="Segoe UI"/>
              </a:rPr>
              <a:t> </a:t>
            </a:r>
            <a:r>
              <a:rPr lang="en-GB" dirty="0">
                <a:latin typeface="MyriadPro-Regular"/>
                <a:cs typeface="Segoe UI"/>
              </a:rPr>
              <a:t>Mr Christian Coole</a:t>
            </a:r>
            <a:r>
              <a:rPr lang="en-US" dirty="0">
                <a:latin typeface="MyriadPro-Regular"/>
              </a:rPr>
              <a:t> </a:t>
            </a:r>
          </a:p>
          <a:p>
            <a:endParaRPr lang="en-US" dirty="0">
              <a:solidFill>
                <a:srgbClr val="000000"/>
              </a:solidFill>
              <a:latin typeface="MyriadPro-Regular"/>
            </a:endParaRPr>
          </a:p>
          <a:p>
            <a:r>
              <a:rPr lang="en-US" b="1" dirty="0">
                <a:solidFill>
                  <a:srgbClr val="C00000"/>
                </a:solidFill>
                <a:latin typeface="MyriadPro-Regular"/>
                <a:cs typeface="Segoe UI"/>
              </a:rPr>
              <a:t>Email:</a:t>
            </a:r>
            <a:r>
              <a:rPr lang="en-US" dirty="0">
                <a:solidFill>
                  <a:srgbClr val="000000"/>
                </a:solidFill>
                <a:latin typeface="MyriadPro-Regular"/>
                <a:cs typeface="Segoe UI"/>
              </a:rPr>
              <a:t> </a:t>
            </a:r>
            <a:r>
              <a:rPr lang="en-US" dirty="0">
                <a:solidFill>
                  <a:srgbClr val="000000"/>
                </a:solidFill>
                <a:ea typeface="+mn-lt"/>
                <a:cs typeface="+mn-lt"/>
                <a:hlinkClick r:id="rId2"/>
              </a:rPr>
              <a:t>admin@darranparkprimary.rctcbc.cymru</a:t>
            </a:r>
            <a:endParaRPr lang="en-US">
              <a:solidFill>
                <a:srgbClr val="000000"/>
              </a:solidFill>
              <a:ea typeface="+mn-lt"/>
              <a:cs typeface="+mn-lt"/>
            </a:endParaRPr>
          </a:p>
          <a:p>
            <a:endParaRPr lang="en-US" b="1" dirty="0">
              <a:solidFill>
                <a:srgbClr val="C00000"/>
              </a:solidFill>
              <a:latin typeface="MyriadPro-Bold"/>
              <a:cs typeface="Calibri"/>
            </a:endParaRPr>
          </a:p>
          <a:p>
            <a:r>
              <a:rPr lang="en-US" b="1" dirty="0">
                <a:solidFill>
                  <a:srgbClr val="C00000"/>
                </a:solidFill>
                <a:latin typeface="MyriadPro-Bold"/>
                <a:cs typeface="Calibri"/>
              </a:rPr>
              <a:t>Website</a:t>
            </a:r>
            <a:r>
              <a:rPr lang="en-US" dirty="0">
                <a:solidFill>
                  <a:srgbClr val="000000"/>
                </a:solidFill>
                <a:latin typeface="Calibri"/>
                <a:cs typeface="Calibri"/>
              </a:rPr>
              <a:t>: </a:t>
            </a:r>
            <a:r>
              <a:rPr lang="en-US" dirty="0">
                <a:solidFill>
                  <a:srgbClr val="000000"/>
                </a:solidFill>
                <a:ea typeface="+mn-lt"/>
                <a:cs typeface="+mn-lt"/>
                <a:hlinkClick r:id="rId3"/>
              </a:rPr>
              <a:t>www.darranparkprimary.com</a:t>
            </a:r>
            <a:endParaRPr lang="en-US">
              <a:solidFill>
                <a:srgbClr val="000000"/>
              </a:solidFill>
              <a:latin typeface="Calibri"/>
              <a:cs typeface="Calibri"/>
            </a:endParaRPr>
          </a:p>
          <a:p>
            <a:endParaRPr lang="en-US" dirty="0">
              <a:solidFill>
                <a:srgbClr val="9A0000"/>
              </a:solidFill>
              <a:latin typeface="MyriadPro-Bold"/>
              <a:cs typeface="Segoe UI"/>
            </a:endParaRPr>
          </a:p>
          <a:p>
            <a:r>
              <a:rPr lang="en-GB" b="1" dirty="0">
                <a:solidFill>
                  <a:srgbClr val="C00000"/>
                </a:solidFill>
                <a:latin typeface="MyriadPro-Bold"/>
                <a:cs typeface="Segoe UI"/>
              </a:rPr>
              <a:t>Chair of Governors:</a:t>
            </a:r>
            <a:r>
              <a:rPr lang="en-GB" b="1" dirty="0">
                <a:solidFill>
                  <a:srgbClr val="9A0000"/>
                </a:solidFill>
                <a:latin typeface="MyriadPro-Bold"/>
                <a:cs typeface="Segoe UI"/>
              </a:rPr>
              <a:t> </a:t>
            </a:r>
            <a:r>
              <a:rPr lang="en-GB" dirty="0">
                <a:latin typeface="MyriadPro-Regular"/>
                <a:cs typeface="Segoe UI"/>
              </a:rPr>
              <a:t>Mr Roy Maddox</a:t>
            </a:r>
            <a:r>
              <a:rPr lang="en-US" dirty="0">
                <a:latin typeface="MyriadPro-Regular"/>
              </a:rPr>
              <a:t> </a:t>
            </a:r>
          </a:p>
          <a:p>
            <a:endParaRPr lang="en-US" dirty="0">
              <a:latin typeface="MyriadPro-Regular"/>
            </a:endParaRPr>
          </a:p>
          <a:p>
            <a:endParaRPr lang="en-US" dirty="0">
              <a:latin typeface="MyriadPro-Regular"/>
            </a:endParaRPr>
          </a:p>
          <a:p>
            <a:pPr algn="ctr"/>
            <a:endParaRPr lang="en-US" b="1" dirty="0">
              <a:solidFill>
                <a:srgbClr val="C00000"/>
              </a:solidFill>
              <a:latin typeface="MyriadPro-Regular"/>
            </a:endParaRPr>
          </a:p>
          <a:p>
            <a:pPr algn="ctr"/>
            <a:endParaRPr lang="en-US" b="1" dirty="0">
              <a:solidFill>
                <a:srgbClr val="C00000"/>
              </a:solidFill>
              <a:latin typeface="MyriadPro-Regular"/>
            </a:endParaRPr>
          </a:p>
          <a:p>
            <a:pPr algn="ctr"/>
            <a:r>
              <a:rPr lang="en-US" b="1" dirty="0">
                <a:solidFill>
                  <a:srgbClr val="C00000"/>
                </a:solidFill>
                <a:latin typeface="MyriadPro-Regular"/>
              </a:rPr>
              <a:t>Introduction – School Context</a:t>
            </a:r>
            <a:endParaRPr lang="en-US" dirty="0">
              <a:cs typeface="Calibri"/>
            </a:endParaRPr>
          </a:p>
          <a:p>
            <a:pPr algn="ctr"/>
            <a:endParaRPr lang="en-US" b="1" dirty="0">
              <a:solidFill>
                <a:srgbClr val="C00000"/>
              </a:solidFill>
              <a:latin typeface="MyriadPro-Regular"/>
            </a:endParaRPr>
          </a:p>
          <a:p>
            <a:pPr algn="ctr"/>
            <a:r>
              <a:rPr lang="en-US" sz="1400" dirty="0">
                <a:ea typeface="+mn-lt"/>
                <a:cs typeface="+mn-lt"/>
              </a:rPr>
              <a:t>Darran Park Primary School is in Ferndale in the Rhondda Cynon Taff local authority. The school caters for pupils from three to eleven years of age. The school has 320 pupils taught in 11 mainstream classes.  There is also a local authority Assessment and Observation Class for up to eight nursery pupils. </a:t>
            </a:r>
          </a:p>
          <a:p>
            <a:pPr algn="ctr"/>
            <a:endParaRPr lang="en-US" sz="1400" dirty="0">
              <a:ea typeface="+mn-lt"/>
              <a:cs typeface="+mn-lt"/>
            </a:endParaRPr>
          </a:p>
          <a:p>
            <a:pPr algn="ctr"/>
            <a:r>
              <a:rPr lang="en-US" sz="1400" dirty="0">
                <a:ea typeface="+mn-lt"/>
                <a:cs typeface="+mn-lt"/>
              </a:rPr>
              <a:t>The school was last inspected in September 2017. </a:t>
            </a:r>
            <a:endParaRPr lang="en-US" sz="1400">
              <a:solidFill>
                <a:srgbClr val="000000"/>
              </a:solidFill>
              <a:latin typeface="Calibri"/>
              <a:cs typeface="Calibri"/>
            </a:endParaRPr>
          </a:p>
          <a:p>
            <a:pPr algn="ctr"/>
            <a:endParaRPr lang="en-US" sz="1400" dirty="0">
              <a:latin typeface="Calibri"/>
              <a:cs typeface="Calibri"/>
            </a:endParaRPr>
          </a:p>
          <a:p>
            <a:endParaRPr lang="en-US" sz="1400" dirty="0">
              <a:latin typeface="Calibri"/>
              <a:cs typeface="Calibri"/>
            </a:endParaRPr>
          </a:p>
          <a:p>
            <a:pPr algn="ctr"/>
            <a:r>
              <a:rPr lang="en-US" sz="1200" i="1" dirty="0">
                <a:ea typeface="+mn-lt"/>
                <a:cs typeface="+mn-lt"/>
              </a:rPr>
              <a:t>This information is correct and up-to date at the time of printing,</a:t>
            </a:r>
            <a:endParaRPr lang="en-US" sz="1200" i="1" dirty="0">
              <a:cs typeface="Calibri"/>
            </a:endParaRPr>
          </a:p>
          <a:p>
            <a:pPr algn="ctr"/>
            <a:r>
              <a:rPr lang="en-US" sz="1200" i="1" dirty="0">
                <a:ea typeface="+mn-lt"/>
                <a:cs typeface="+mn-lt"/>
              </a:rPr>
              <a:t>This document has been amended and conforms to National Assembly for</a:t>
            </a:r>
            <a:endParaRPr lang="en-US" sz="1200" i="1" dirty="0">
              <a:cs typeface="Calibri"/>
            </a:endParaRPr>
          </a:p>
          <a:p>
            <a:pPr algn="ctr"/>
            <a:r>
              <a:rPr lang="en-US" sz="1200" i="1" dirty="0">
                <a:ea typeface="+mn-lt"/>
                <a:cs typeface="+mn-lt"/>
              </a:rPr>
              <a:t>Wales Circular 14/01 'School Prospectus – Guidance for Headteacher</a:t>
            </a:r>
            <a:endParaRPr lang="en-US" sz="1200" i="1">
              <a:cs typeface="Calibri"/>
            </a:endParaRPr>
          </a:p>
          <a:p>
            <a:pPr algn="ctr"/>
            <a:r>
              <a:rPr lang="en-US" sz="1200" i="1" dirty="0">
                <a:ea typeface="+mn-lt"/>
                <a:cs typeface="+mn-lt"/>
              </a:rPr>
              <a:t>Teachers and Governing Bodies</a:t>
            </a:r>
            <a:endParaRPr lang="en-US" sz="1200" i="1">
              <a:cs typeface="Calibri"/>
            </a:endParaRPr>
          </a:p>
          <a:p>
            <a:endParaRPr lang="en-US" sz="1400" dirty="0">
              <a:latin typeface="MyriadPro-Regular"/>
            </a:endParaRPr>
          </a:p>
          <a:p>
            <a:endParaRPr lang="en-US" dirty="0">
              <a:latin typeface="MyriadPro-Regular"/>
            </a:endParaRPr>
          </a:p>
          <a:p>
            <a:endParaRPr lang="en-US" dirty="0">
              <a:latin typeface="MyriadPro-Regular"/>
            </a:endParaRPr>
          </a:p>
        </p:txBody>
      </p:sp>
    </p:spTree>
    <p:extLst>
      <p:ext uri="{BB962C8B-B14F-4D97-AF65-F5344CB8AC3E}">
        <p14:creationId xmlns:p14="http://schemas.microsoft.com/office/powerpoint/2010/main" val="290637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FB760D5-16D6-4286-8057-86661EB8A666}"/>
              </a:ext>
            </a:extLst>
          </p:cNvPr>
          <p:cNvSpPr/>
          <p:nvPr/>
        </p:nvSpPr>
        <p:spPr>
          <a:xfrm>
            <a:off x="616107" y="238372"/>
            <a:ext cx="674671" cy="67467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D6E754BC-D0F8-4052-8D0C-3689884304C0}"/>
              </a:ext>
            </a:extLst>
          </p:cNvPr>
          <p:cNvSpPr/>
          <p:nvPr/>
        </p:nvSpPr>
        <p:spPr>
          <a:xfrm rot="287967">
            <a:off x="-928058" y="-1270938"/>
            <a:ext cx="1961903" cy="1691296"/>
          </a:xfrm>
          <a:prstGeom prst="triangl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c 17">
            <a:extLst>
              <a:ext uri="{FF2B5EF4-FFF2-40B4-BE49-F238E27FC236}">
                <a16:creationId xmlns:a16="http://schemas.microsoft.com/office/drawing/2014/main" id="{CDD19C6F-D8C0-4788-83E9-F9666AFFE090}"/>
              </a:ext>
            </a:extLst>
          </p:cNvPr>
          <p:cNvSpPr/>
          <p:nvPr/>
        </p:nvSpPr>
        <p:spPr>
          <a:xfrm rot="13687212">
            <a:off x="4199506" y="7895614"/>
            <a:ext cx="3130812" cy="2761289"/>
          </a:xfrm>
          <a:prstGeom prst="arc">
            <a:avLst>
              <a:gd name="adj1" fmla="val 17171591"/>
              <a:gd name="adj2" fmla="val 20403715"/>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a:extLst>
              <a:ext uri="{FF2B5EF4-FFF2-40B4-BE49-F238E27FC236}">
                <a16:creationId xmlns:a16="http://schemas.microsoft.com/office/drawing/2014/main" id="{F8FFA6E4-A152-4FCC-86FD-5DCFE80BFEB2}"/>
              </a:ext>
            </a:extLst>
          </p:cNvPr>
          <p:cNvSpPr/>
          <p:nvPr/>
        </p:nvSpPr>
        <p:spPr>
          <a:xfrm>
            <a:off x="5571444" y="-681754"/>
            <a:ext cx="992041" cy="99204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FA1C6AA-4D37-49DC-9392-845358078E7D}"/>
              </a:ext>
            </a:extLst>
          </p:cNvPr>
          <p:cNvSpPr/>
          <p:nvPr/>
        </p:nvSpPr>
        <p:spPr>
          <a:xfrm>
            <a:off x="-434961" y="3182040"/>
            <a:ext cx="891729" cy="9349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D7BD2D63-B3AF-4D92-9725-9A3F7707B0F3}"/>
              </a:ext>
            </a:extLst>
          </p:cNvPr>
          <p:cNvCxnSpPr>
            <a:cxnSpLocks/>
          </p:cNvCxnSpPr>
          <p:nvPr/>
        </p:nvCxnSpPr>
        <p:spPr>
          <a:xfrm flipH="1">
            <a:off x="5571444" y="514339"/>
            <a:ext cx="1505236" cy="0"/>
          </a:xfrm>
          <a:prstGeom prst="line">
            <a:avLst/>
          </a:prstGeom>
          <a:ln w="762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9461175A-6F2D-4AAE-9879-91AFBD3CEBDF}"/>
              </a:ext>
            </a:extLst>
          </p:cNvPr>
          <p:cNvSpPr/>
          <p:nvPr/>
        </p:nvSpPr>
        <p:spPr>
          <a:xfrm rot="10603652">
            <a:off x="292145" y="3445073"/>
            <a:ext cx="479183" cy="413089"/>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4051407-4757-92D4-C500-63930AD512A2}"/>
              </a:ext>
            </a:extLst>
          </p:cNvPr>
          <p:cNvSpPr txBox="1"/>
          <p:nvPr/>
        </p:nvSpPr>
        <p:spPr>
          <a:xfrm>
            <a:off x="52893" y="9568932"/>
            <a:ext cx="6223379" cy="307777"/>
          </a:xfrm>
          <a:prstGeom prst="rect">
            <a:avLst/>
          </a:prstGeom>
          <a:noFill/>
        </p:spPr>
        <p:txBody>
          <a:bodyPr wrap="square" lIns="91440" tIns="45720" rIns="91440" bIns="45720" rtlCol="0" anchor="t">
            <a:spAutoFit/>
          </a:bodyPr>
          <a:lstStyle/>
          <a:p>
            <a:r>
              <a:rPr lang="en-GB" sz="1400" dirty="0">
                <a:solidFill>
                  <a:srgbClr val="0070C0"/>
                </a:solidFill>
                <a:latin typeface="Corbel Light"/>
              </a:rPr>
              <a:t>Learning, Enjoying and Achieving Together</a:t>
            </a:r>
          </a:p>
        </p:txBody>
      </p:sp>
      <p:sp>
        <p:nvSpPr>
          <p:cNvPr id="3" name="Arc 2"/>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5400000">
            <a:off x="4518140" y="7797308"/>
            <a:ext cx="2605024" cy="2605024"/>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4FB1B2A-6B38-45B0-1D0A-F5FB381B0CA7}"/>
              </a:ext>
            </a:extLst>
          </p:cNvPr>
          <p:cNvSpPr txBox="1"/>
          <p:nvPr/>
        </p:nvSpPr>
        <p:spPr>
          <a:xfrm>
            <a:off x="789710" y="923985"/>
            <a:ext cx="5465617"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C00000"/>
                </a:solidFill>
                <a:cs typeface="Calibri"/>
              </a:rPr>
              <a:t>Headteacher's Welcome</a:t>
            </a:r>
            <a:endParaRPr lang="en-US" dirty="0"/>
          </a:p>
          <a:p>
            <a:pPr algn="ctr"/>
            <a:endParaRPr lang="en-US" dirty="0"/>
          </a:p>
          <a:p>
            <a:endParaRPr lang="en-US" sz="1400" dirty="0"/>
          </a:p>
          <a:p>
            <a:r>
              <a:rPr lang="en-US" sz="1400" dirty="0"/>
              <a:t>Dear Parents/Carers, </a:t>
            </a:r>
            <a:endParaRPr lang="en-US" sz="1400" dirty="0">
              <a:cs typeface="Calibri"/>
            </a:endParaRPr>
          </a:p>
          <a:p>
            <a:endParaRPr lang="en-US" sz="1400" dirty="0">
              <a:cs typeface="Calibri"/>
            </a:endParaRPr>
          </a:p>
          <a:p>
            <a:r>
              <a:rPr lang="en-US" sz="1400" dirty="0"/>
              <a:t>“Welcome to Darran Park  Primary School - </a:t>
            </a:r>
            <a:r>
              <a:rPr lang="en-US" sz="1400" dirty="0" err="1"/>
              <a:t>Croeso</a:t>
            </a:r>
            <a:r>
              <a:rPr lang="en-US" sz="1400" dirty="0"/>
              <a:t> </a:t>
            </a:r>
            <a:r>
              <a:rPr lang="en-US" sz="1400" dirty="0" err="1"/>
              <a:t>i</a:t>
            </a:r>
            <a:r>
              <a:rPr lang="en-US" sz="1400" dirty="0"/>
              <a:t> Ysgol </a:t>
            </a:r>
            <a:r>
              <a:rPr lang="en-US" sz="1400" dirty="0" err="1"/>
              <a:t>Gynradd</a:t>
            </a:r>
            <a:r>
              <a:rPr lang="en-US" sz="1400" dirty="0"/>
              <a:t> Darran Park” </a:t>
            </a:r>
            <a:endParaRPr lang="en-US" sz="1400" dirty="0">
              <a:cs typeface="Calibri" panose="020F0502020204030204"/>
            </a:endParaRPr>
          </a:p>
          <a:p>
            <a:endParaRPr lang="en-US" sz="1400" dirty="0">
              <a:cs typeface="Calibri" panose="020F0502020204030204"/>
            </a:endParaRPr>
          </a:p>
          <a:p>
            <a:r>
              <a:rPr lang="en-US" sz="1400" dirty="0"/>
              <a:t>On behalf of the Governing Body and Staff, I am delighted to welcome you and your child to our school. We hope that your child will be very happy during their time here. </a:t>
            </a:r>
            <a:endParaRPr lang="en-US" sz="1400" dirty="0">
              <a:cs typeface="Calibri"/>
            </a:endParaRPr>
          </a:p>
          <a:p>
            <a:endParaRPr lang="en-US" sz="1400" dirty="0">
              <a:cs typeface="Calibri"/>
            </a:endParaRPr>
          </a:p>
          <a:p>
            <a:r>
              <a:rPr lang="en-US" sz="1400" dirty="0"/>
              <a:t>Our school values all its children and we strive to provide a broad and balanced curriculum filled with exciting activities and opportunities. All members of staff wish to help the children in our care become ethically informed citizens, healthy confident individuals, ambitious capable learners and enterprising creative contributors. We aim for every child to reach their full potential. </a:t>
            </a:r>
            <a:endParaRPr lang="en-US" sz="1400" dirty="0">
              <a:cs typeface="Calibri"/>
            </a:endParaRPr>
          </a:p>
          <a:p>
            <a:endParaRPr lang="en-US" sz="1400" dirty="0">
              <a:cs typeface="Calibri"/>
            </a:endParaRPr>
          </a:p>
          <a:p>
            <a:r>
              <a:rPr lang="en-US" sz="1400" dirty="0"/>
              <a:t>We hope the information will prove helpful and answer any questions you have about our school. We fully </a:t>
            </a:r>
            <a:r>
              <a:rPr lang="en-US" sz="1400" err="1"/>
              <a:t>recognise</a:t>
            </a:r>
            <a:r>
              <a:rPr lang="en-US" sz="1400" dirty="0"/>
              <a:t> the importance of a good relationship between home and school. Please do not hesitate to contact us if you have any queries, questions or concerns. I look forward to working with you and your child and trust your time with us will be happy. And successful. </a:t>
            </a:r>
            <a:endParaRPr lang="en-US" sz="1400" dirty="0">
              <a:cs typeface="Calibri"/>
            </a:endParaRPr>
          </a:p>
          <a:p>
            <a:pPr algn="ctr"/>
            <a:endParaRPr lang="en-US" sz="1400" dirty="0">
              <a:cs typeface="Calibri"/>
            </a:endParaRPr>
          </a:p>
          <a:p>
            <a:r>
              <a:rPr lang="en-US" sz="1400" err="1"/>
              <a:t>Cofion</a:t>
            </a:r>
            <a:r>
              <a:rPr lang="en-US" sz="1400" dirty="0"/>
              <a:t> </a:t>
            </a:r>
            <a:r>
              <a:rPr lang="en-US" sz="1400" err="1"/>
              <a:t>Cynnes</a:t>
            </a:r>
            <a:r>
              <a:rPr lang="en-US" sz="1400" dirty="0"/>
              <a:t> – Kind Regards </a:t>
            </a:r>
            <a:endParaRPr lang="en-US" sz="1400" dirty="0">
              <a:cs typeface="Calibri" panose="020F0502020204030204"/>
            </a:endParaRPr>
          </a:p>
          <a:p>
            <a:endParaRPr lang="en-US" sz="1400" dirty="0"/>
          </a:p>
          <a:p>
            <a:r>
              <a:rPr lang="en-US" sz="1400" err="1"/>
              <a:t>Mr</a:t>
            </a:r>
            <a:r>
              <a:rPr lang="en-US" sz="1400" dirty="0"/>
              <a:t> C Coole</a:t>
            </a:r>
            <a:endParaRPr lang="en-US" sz="1400" dirty="0">
              <a:cs typeface="Calibri"/>
            </a:endParaRPr>
          </a:p>
          <a:p>
            <a:r>
              <a:rPr lang="en-US" sz="1400" dirty="0"/>
              <a:t>Head Teacher</a:t>
            </a:r>
            <a:endParaRPr lang="en-US" sz="1400">
              <a:cs typeface="Calibri"/>
            </a:endParaRPr>
          </a:p>
        </p:txBody>
      </p:sp>
    </p:spTree>
    <p:extLst>
      <p:ext uri="{BB962C8B-B14F-4D97-AF65-F5344CB8AC3E}">
        <p14:creationId xmlns:p14="http://schemas.microsoft.com/office/powerpoint/2010/main" val="382263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FFA53B-2F5E-4E7B-B694-56E902E787D2}"/>
              </a:ext>
            </a:extLst>
          </p:cNvPr>
          <p:cNvSpPr txBox="1"/>
          <p:nvPr/>
        </p:nvSpPr>
        <p:spPr>
          <a:xfrm>
            <a:off x="293582" y="317964"/>
            <a:ext cx="6063018" cy="400110"/>
          </a:xfrm>
          <a:prstGeom prst="rect">
            <a:avLst/>
          </a:prstGeom>
          <a:noFill/>
        </p:spPr>
        <p:txBody>
          <a:bodyPr wrap="square" lIns="91440" tIns="45720" rIns="91440" bIns="45720" rtlCol="0" anchor="t">
            <a:spAutoFit/>
          </a:bodyPr>
          <a:lstStyle/>
          <a:p>
            <a:pPr algn="ctr"/>
            <a:r>
              <a:rPr lang="en-US" sz="2000" b="1" dirty="0">
                <a:solidFill>
                  <a:srgbClr val="C00000"/>
                </a:solidFill>
                <a:latin typeface="Calibri"/>
                <a:cs typeface="Calibri"/>
              </a:rPr>
              <a:t>Our Vision and the Four Purposes</a:t>
            </a:r>
          </a:p>
        </p:txBody>
      </p:sp>
      <p:pic>
        <p:nvPicPr>
          <p:cNvPr id="14" name="Graphic 13" descr="Group brainstorm">
            <a:extLst>
              <a:ext uri="{FF2B5EF4-FFF2-40B4-BE49-F238E27FC236}">
                <a16:creationId xmlns:a16="http://schemas.microsoft.com/office/drawing/2014/main" id="{2314135A-A177-499E-9200-707894CC4B7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727" y="96894"/>
            <a:ext cx="640593" cy="640593"/>
          </a:xfrm>
          <a:prstGeom prst="rect">
            <a:avLst/>
          </a:prstGeom>
        </p:spPr>
      </p:pic>
      <p:sp>
        <p:nvSpPr>
          <p:cNvPr id="15" name="Oval 14">
            <a:extLst>
              <a:ext uri="{FF2B5EF4-FFF2-40B4-BE49-F238E27FC236}">
                <a16:creationId xmlns:a16="http://schemas.microsoft.com/office/drawing/2014/main" id="{CFB760D5-16D6-4286-8057-86661EB8A666}"/>
              </a:ext>
            </a:extLst>
          </p:cNvPr>
          <p:cNvSpPr/>
          <p:nvPr/>
        </p:nvSpPr>
        <p:spPr>
          <a:xfrm>
            <a:off x="616107" y="238372"/>
            <a:ext cx="674671" cy="67467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D6E754BC-D0F8-4052-8D0C-3689884304C0}"/>
              </a:ext>
            </a:extLst>
          </p:cNvPr>
          <p:cNvSpPr/>
          <p:nvPr/>
        </p:nvSpPr>
        <p:spPr>
          <a:xfrm rot="287967">
            <a:off x="-928058" y="-1270938"/>
            <a:ext cx="1961903" cy="1691296"/>
          </a:xfrm>
          <a:prstGeom prst="triangl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c 17">
            <a:extLst>
              <a:ext uri="{FF2B5EF4-FFF2-40B4-BE49-F238E27FC236}">
                <a16:creationId xmlns:a16="http://schemas.microsoft.com/office/drawing/2014/main" id="{CDD19C6F-D8C0-4788-83E9-F9666AFFE090}"/>
              </a:ext>
            </a:extLst>
          </p:cNvPr>
          <p:cNvSpPr/>
          <p:nvPr/>
        </p:nvSpPr>
        <p:spPr>
          <a:xfrm rot="13687212">
            <a:off x="4199506" y="7895614"/>
            <a:ext cx="3130812" cy="2761289"/>
          </a:xfrm>
          <a:prstGeom prst="arc">
            <a:avLst>
              <a:gd name="adj1" fmla="val 17171591"/>
              <a:gd name="adj2" fmla="val 20403715"/>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a:extLst>
              <a:ext uri="{FF2B5EF4-FFF2-40B4-BE49-F238E27FC236}">
                <a16:creationId xmlns:a16="http://schemas.microsoft.com/office/drawing/2014/main" id="{F8FFA6E4-A152-4FCC-86FD-5DCFE80BFEB2}"/>
              </a:ext>
            </a:extLst>
          </p:cNvPr>
          <p:cNvSpPr/>
          <p:nvPr/>
        </p:nvSpPr>
        <p:spPr>
          <a:xfrm>
            <a:off x="5571444" y="-681754"/>
            <a:ext cx="992041" cy="99204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FA1C6AA-4D37-49DC-9392-845358078E7D}"/>
              </a:ext>
            </a:extLst>
          </p:cNvPr>
          <p:cNvSpPr/>
          <p:nvPr/>
        </p:nvSpPr>
        <p:spPr>
          <a:xfrm>
            <a:off x="-434961" y="3182040"/>
            <a:ext cx="891729" cy="9349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D7BD2D63-B3AF-4D92-9725-9A3F7707B0F3}"/>
              </a:ext>
            </a:extLst>
          </p:cNvPr>
          <p:cNvCxnSpPr>
            <a:cxnSpLocks/>
          </p:cNvCxnSpPr>
          <p:nvPr/>
        </p:nvCxnSpPr>
        <p:spPr>
          <a:xfrm flipH="1">
            <a:off x="5571444" y="514339"/>
            <a:ext cx="1505236" cy="0"/>
          </a:xfrm>
          <a:prstGeom prst="line">
            <a:avLst/>
          </a:prstGeom>
          <a:ln w="762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D3AD007-C766-45A7-A54F-71AD5E318E64}"/>
              </a:ext>
            </a:extLst>
          </p:cNvPr>
          <p:cNvSpPr txBox="1"/>
          <p:nvPr/>
        </p:nvSpPr>
        <p:spPr>
          <a:xfrm>
            <a:off x="784795" y="1060905"/>
            <a:ext cx="5391046" cy="5232202"/>
          </a:xfrm>
          <a:prstGeom prst="rect">
            <a:avLst/>
          </a:prstGeom>
          <a:noFill/>
        </p:spPr>
        <p:txBody>
          <a:bodyPr wrap="square" lIns="91440" tIns="45720" rIns="91440" bIns="45720" rtlCol="0" anchor="t">
            <a:spAutoFit/>
          </a:bodyPr>
          <a:lstStyle/>
          <a:p>
            <a:pPr algn="ctr"/>
            <a:r>
              <a:rPr lang="en-GB" sz="1400" b="1" dirty="0">
                <a:latin typeface="Calibri"/>
                <a:cs typeface="Calibri"/>
              </a:rPr>
              <a:t>All stakeholders were involved in creating the vision for the pupils of Darran Park Primary School. </a:t>
            </a:r>
            <a:r>
              <a:rPr lang="en-GB" sz="1400" b="1" dirty="0">
                <a:solidFill>
                  <a:schemeClr val="accent6"/>
                </a:solidFill>
                <a:latin typeface="Calibri"/>
                <a:cs typeface="Calibri"/>
              </a:rPr>
              <a:t>What do we aspire to be?</a:t>
            </a:r>
            <a:endParaRPr lang="en-US" b="1">
              <a:solidFill>
                <a:schemeClr val="accent6"/>
              </a:solidFill>
              <a:latin typeface="Calibri"/>
              <a:cs typeface="Calibri"/>
            </a:endParaRPr>
          </a:p>
          <a:p>
            <a:pPr algn="ctr"/>
            <a:endParaRPr lang="en-GB" sz="1400" b="1" dirty="0">
              <a:solidFill>
                <a:schemeClr val="accent6"/>
              </a:solidFill>
              <a:latin typeface="Calibri"/>
              <a:ea typeface="+mn-lt"/>
              <a:cs typeface="+mn-lt"/>
            </a:endParaRPr>
          </a:p>
          <a:p>
            <a:pPr algn="ctr"/>
            <a:r>
              <a:rPr lang="en-GB" sz="1400" b="1" dirty="0">
                <a:solidFill>
                  <a:srgbClr val="000000"/>
                </a:solidFill>
                <a:latin typeface="Calibri"/>
                <a:ea typeface="+mn-lt"/>
                <a:cs typeface="+mn-lt"/>
              </a:rPr>
              <a:t>The Four purposes are at the heart of our vision.</a:t>
            </a:r>
            <a:endParaRPr lang="en-GB" sz="1400" b="1" dirty="0">
              <a:latin typeface="Calibri"/>
              <a:cs typeface="Calibri"/>
            </a:endParaRPr>
          </a:p>
          <a:p>
            <a:pPr algn="ctr"/>
            <a:endParaRPr lang="en-GB" sz="1400" dirty="0">
              <a:solidFill>
                <a:srgbClr val="70AD47"/>
              </a:solidFill>
              <a:latin typeface="Ink Free"/>
              <a:cs typeface="Calibri"/>
            </a:endParaRPr>
          </a:p>
          <a:p>
            <a:pPr algn="just"/>
            <a:endParaRPr lang="en-GB" sz="1200" i="1" dirty="0">
              <a:solidFill>
                <a:srgbClr val="70AD47"/>
              </a:solidFill>
              <a:latin typeface="Calibri"/>
              <a:cs typeface="Calibri"/>
            </a:endParaRPr>
          </a:p>
          <a:p>
            <a:pPr algn="just"/>
            <a:r>
              <a:rPr lang="en-GB" sz="1200" dirty="0">
                <a:latin typeface="Calibri"/>
                <a:cs typeface="Calibri"/>
              </a:rPr>
              <a:t>At Darran Park Primary School our vision is to develop ambitious, capable learners who are ready to learn throughout their lives. We strive to create a </a:t>
            </a:r>
            <a:r>
              <a:rPr lang="en-GB" sz="1200" dirty="0">
                <a:solidFill>
                  <a:srgbClr val="0070C0"/>
                </a:solidFill>
                <a:latin typeface="Calibri"/>
                <a:cs typeface="Calibri"/>
              </a:rPr>
              <a:t>safe, secure and stimulating</a:t>
            </a:r>
            <a:r>
              <a:rPr lang="en-GB" sz="1200" dirty="0">
                <a:latin typeface="Calibri"/>
                <a:cs typeface="Calibri"/>
              </a:rPr>
              <a:t> environment that promotes </a:t>
            </a:r>
            <a:r>
              <a:rPr lang="en-GB" sz="1200" dirty="0">
                <a:solidFill>
                  <a:srgbClr val="0070C0"/>
                </a:solidFill>
                <a:latin typeface="Calibri"/>
                <a:cs typeface="Calibri"/>
              </a:rPr>
              <a:t>curiosity</a:t>
            </a:r>
            <a:r>
              <a:rPr lang="en-GB" sz="1200" dirty="0">
                <a:latin typeface="Calibri"/>
                <a:cs typeface="Calibri"/>
              </a:rPr>
              <a:t> and nurtures the development of growing minds; where all pupils are </a:t>
            </a:r>
            <a:r>
              <a:rPr lang="en-GB" sz="1200" dirty="0">
                <a:solidFill>
                  <a:srgbClr val="0070C0"/>
                </a:solidFill>
                <a:latin typeface="Calibri"/>
                <a:cs typeface="Calibri"/>
              </a:rPr>
              <a:t>happy</a:t>
            </a:r>
            <a:r>
              <a:rPr lang="en-GB" sz="1200" dirty="0">
                <a:latin typeface="Calibri"/>
                <a:cs typeface="Calibri"/>
              </a:rPr>
              <a:t> and enjoy learning.</a:t>
            </a:r>
          </a:p>
          <a:p>
            <a:pPr algn="just"/>
            <a:endParaRPr lang="en-GB" sz="1200" dirty="0">
              <a:latin typeface="Calibri"/>
              <a:cs typeface="Calibri"/>
            </a:endParaRPr>
          </a:p>
          <a:p>
            <a:pPr algn="just"/>
            <a:r>
              <a:rPr lang="en-GB" sz="1200" dirty="0">
                <a:latin typeface="Calibri"/>
                <a:cs typeface="Calibri"/>
              </a:rPr>
              <a:t>We nurture ethical informed citizens who are ready to be citizens of Wales and the world. We will foster a </a:t>
            </a:r>
            <a:r>
              <a:rPr lang="en-GB" sz="1200" dirty="0">
                <a:solidFill>
                  <a:srgbClr val="C00000"/>
                </a:solidFill>
                <a:latin typeface="Calibri"/>
                <a:cs typeface="Calibri"/>
              </a:rPr>
              <a:t>strong sense of community and belonging </a:t>
            </a:r>
            <a:r>
              <a:rPr lang="en-GB" sz="1200" dirty="0">
                <a:latin typeface="Calibri"/>
                <a:cs typeface="Calibri"/>
              </a:rPr>
              <a:t>where children develop mutual </a:t>
            </a:r>
            <a:r>
              <a:rPr lang="en-GB" sz="1200" dirty="0">
                <a:solidFill>
                  <a:srgbClr val="C00000"/>
                </a:solidFill>
                <a:latin typeface="Calibri"/>
                <a:cs typeface="Calibri"/>
              </a:rPr>
              <a:t>respect</a:t>
            </a:r>
            <a:r>
              <a:rPr lang="en-GB" sz="1200" dirty="0">
                <a:latin typeface="Calibri"/>
                <a:cs typeface="Calibri"/>
              </a:rPr>
              <a:t> for themselves, each other and the environment.</a:t>
            </a:r>
          </a:p>
          <a:p>
            <a:pPr algn="just"/>
            <a:endParaRPr lang="en-GB" sz="1200" dirty="0">
              <a:latin typeface="Calibri"/>
              <a:cs typeface="Calibri"/>
            </a:endParaRPr>
          </a:p>
          <a:p>
            <a:pPr algn="just"/>
            <a:r>
              <a:rPr lang="en-GB" sz="1200" dirty="0">
                <a:latin typeface="Calibri"/>
                <a:cs typeface="Calibri"/>
              </a:rPr>
              <a:t>We will support our learners to be enterprising confident individuals and strive to provide all learners with the tools and strategies to </a:t>
            </a:r>
            <a:r>
              <a:rPr lang="en-GB" sz="1200" dirty="0">
                <a:solidFill>
                  <a:schemeClr val="accent4">
                    <a:lumMod val="60000"/>
                    <a:lumOff val="40000"/>
                  </a:schemeClr>
                </a:solidFill>
                <a:latin typeface="Calibri"/>
                <a:cs typeface="Calibri"/>
              </a:rPr>
              <a:t>succeed</a:t>
            </a:r>
            <a:r>
              <a:rPr lang="en-GB" sz="1200" dirty="0">
                <a:latin typeface="Calibri"/>
                <a:cs typeface="Calibri"/>
              </a:rPr>
              <a:t> in work and life.  Everyone will be encouraged to try their best and achieve their own personal full </a:t>
            </a:r>
            <a:r>
              <a:rPr lang="en-GB" sz="1200" dirty="0">
                <a:solidFill>
                  <a:schemeClr val="accent4">
                    <a:lumMod val="60000"/>
                    <a:lumOff val="40000"/>
                  </a:schemeClr>
                </a:solidFill>
                <a:latin typeface="Calibri"/>
                <a:cs typeface="Calibri"/>
              </a:rPr>
              <a:t>potential</a:t>
            </a:r>
            <a:r>
              <a:rPr lang="en-GB" sz="1200" dirty="0">
                <a:latin typeface="Calibri"/>
                <a:cs typeface="Calibri"/>
              </a:rPr>
              <a:t>.  High quality learning experiences will be provided for all children, and we will celebrate </a:t>
            </a:r>
            <a:r>
              <a:rPr lang="en-GB" sz="1200" dirty="0">
                <a:solidFill>
                  <a:schemeClr val="accent4">
                    <a:lumMod val="60000"/>
                    <a:lumOff val="40000"/>
                  </a:schemeClr>
                </a:solidFill>
                <a:latin typeface="Calibri"/>
                <a:cs typeface="Calibri"/>
              </a:rPr>
              <a:t>successes, innovation, and aspiration</a:t>
            </a:r>
            <a:r>
              <a:rPr lang="en-GB" sz="1200" dirty="0">
                <a:latin typeface="Calibri"/>
                <a:cs typeface="Calibri"/>
              </a:rPr>
              <a:t>.</a:t>
            </a:r>
          </a:p>
          <a:p>
            <a:pPr algn="just"/>
            <a:br>
              <a:rPr lang="en-GB" sz="1200" dirty="0">
                <a:latin typeface="Calibri"/>
              </a:rPr>
            </a:br>
            <a:r>
              <a:rPr lang="en-GB" sz="1200" dirty="0">
                <a:latin typeface="Calibri"/>
                <a:cs typeface="Calibri"/>
              </a:rPr>
              <a:t>At Darran Park Primary School our vision is to nurture healthy confident individuals who are ready to lead fulfilling lives as valued members of society.  Through providing high quality learning experiences, our school family will ensure learners develop a </a:t>
            </a:r>
            <a:r>
              <a:rPr lang="en-GB" sz="1200" dirty="0">
                <a:solidFill>
                  <a:srgbClr val="0070C0"/>
                </a:solidFill>
                <a:latin typeface="Calibri"/>
                <a:cs typeface="Calibri"/>
              </a:rPr>
              <a:t>positive attitude </a:t>
            </a:r>
            <a:r>
              <a:rPr lang="en-GB" sz="1200" dirty="0">
                <a:latin typeface="Calibri"/>
                <a:cs typeface="Calibri"/>
              </a:rPr>
              <a:t>to learning and </a:t>
            </a:r>
            <a:r>
              <a:rPr lang="en-GB" sz="1200" dirty="0">
                <a:solidFill>
                  <a:srgbClr val="0070C0"/>
                </a:solidFill>
                <a:latin typeface="Calibri"/>
                <a:cs typeface="Calibri"/>
              </a:rPr>
              <a:t>never give up </a:t>
            </a:r>
            <a:r>
              <a:rPr lang="en-GB" sz="1200" dirty="0">
                <a:latin typeface="Calibri"/>
                <a:cs typeface="Calibri"/>
              </a:rPr>
              <a:t>if they find something difficult or challenging. This will ensure each member of the Darran Park family  can develop an individual and </a:t>
            </a:r>
            <a:r>
              <a:rPr lang="en-GB" sz="1200" dirty="0">
                <a:solidFill>
                  <a:srgbClr val="0070C0"/>
                </a:solidFill>
                <a:latin typeface="Calibri"/>
                <a:cs typeface="Calibri"/>
              </a:rPr>
              <a:t>flourish</a:t>
            </a:r>
            <a:r>
              <a:rPr lang="en-GB" sz="1200" dirty="0">
                <a:latin typeface="Calibri"/>
                <a:cs typeface="Calibri"/>
              </a:rPr>
              <a:t> as 21st century learners.</a:t>
            </a:r>
          </a:p>
        </p:txBody>
      </p:sp>
      <p:sp>
        <p:nvSpPr>
          <p:cNvPr id="30" name="Isosceles Triangle 29">
            <a:extLst>
              <a:ext uri="{FF2B5EF4-FFF2-40B4-BE49-F238E27FC236}">
                <a16:creationId xmlns:a16="http://schemas.microsoft.com/office/drawing/2014/main" id="{9461175A-6F2D-4AAE-9879-91AFBD3CEBDF}"/>
              </a:ext>
            </a:extLst>
          </p:cNvPr>
          <p:cNvSpPr/>
          <p:nvPr/>
        </p:nvSpPr>
        <p:spPr>
          <a:xfrm rot="10603652">
            <a:off x="292145" y="3445073"/>
            <a:ext cx="479183" cy="413089"/>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1716155" y="6899072"/>
            <a:ext cx="2084681" cy="1807749"/>
            <a:chOff x="2497498" y="7894016"/>
            <a:chExt cx="2084681" cy="1807749"/>
          </a:xfrm>
        </p:grpSpPr>
        <p:pic>
          <p:nvPicPr>
            <p:cNvPr id="1026" name="Picture 2">
              <a:extLst>
                <a:ext uri="{FF2B5EF4-FFF2-40B4-BE49-F238E27FC236}">
                  <a16:creationId xmlns:a16="http://schemas.microsoft.com/office/drawing/2014/main" id="{D7B53E4D-5401-46DB-B4EF-E1A3DA84C7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30" b="95745" l="9225" r="90406">
                          <a14:foregroundMark x1="64207" y1="4255" x2="63469" y2="12766"/>
                          <a14:foregroundMark x1="34686" y1="95745" x2="30996" y2="87660"/>
                          <a14:foregroundMark x1="71587" y1="51915" x2="69004" y2="47660"/>
                          <a14:foregroundMark x1="90406" y1="62979" x2="90406" y2="62979"/>
                          <a14:foregroundMark x1="60517" y1="54043" x2="57934" y2="54894"/>
                          <a14:foregroundMark x1="71218" y1="54894" x2="66421" y2="54468"/>
                          <a14:foregroundMark x1="62731" y1="22553" x2="60148" y2="16170"/>
                        </a14:backgroundRemoval>
                      </a14:imgEffect>
                    </a14:imgLayer>
                  </a14:imgProps>
                </a:ext>
                <a:ext uri="{28A0092B-C50C-407E-A947-70E740481C1C}">
                  <a14:useLocalDpi xmlns:a14="http://schemas.microsoft.com/office/drawing/2010/main" val="0"/>
                </a:ext>
              </a:extLst>
            </a:blip>
            <a:srcRect/>
            <a:stretch>
              <a:fillRect/>
            </a:stretch>
          </p:blipFill>
          <p:spPr bwMode="auto">
            <a:xfrm>
              <a:off x="2497498" y="7894016"/>
              <a:ext cx="2084681" cy="1807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CA16CC-1DCD-41F9-8C37-B41C50685887}"/>
                </a:ext>
              </a:extLst>
            </p:cNvPr>
            <p:cNvSpPr txBox="1"/>
            <p:nvPr/>
          </p:nvSpPr>
          <p:spPr>
            <a:xfrm>
              <a:off x="3367009" y="9009200"/>
              <a:ext cx="991032" cy="276999"/>
            </a:xfrm>
            <a:prstGeom prst="rect">
              <a:avLst/>
            </a:prstGeom>
            <a:noFill/>
          </p:spPr>
          <p:txBody>
            <a:bodyPr wrap="square" rtlCol="0">
              <a:spAutoFit/>
            </a:bodyPr>
            <a:lstStyle/>
            <a:p>
              <a:pPr algn="ctr"/>
              <a:r>
                <a:rPr lang="en-GB" sz="1200" dirty="0">
                  <a:latin typeface="Ink Free" panose="03080402000500000000" pitchFamily="66" charset="0"/>
                </a:rPr>
                <a:t>creative</a:t>
              </a:r>
              <a:endParaRPr lang="en-GB" dirty="0">
                <a:latin typeface="Ink Free" panose="03080402000500000000" pitchFamily="66" charset="0"/>
              </a:endParaRPr>
            </a:p>
          </p:txBody>
        </p:sp>
        <p:sp>
          <p:nvSpPr>
            <p:cNvPr id="46" name="TextBox 45">
              <a:extLst>
                <a:ext uri="{FF2B5EF4-FFF2-40B4-BE49-F238E27FC236}">
                  <a16:creationId xmlns:a16="http://schemas.microsoft.com/office/drawing/2014/main" id="{6369742B-1A52-4898-8C1D-4297F9BF2616}"/>
                </a:ext>
              </a:extLst>
            </p:cNvPr>
            <p:cNvSpPr txBox="1"/>
            <p:nvPr/>
          </p:nvSpPr>
          <p:spPr>
            <a:xfrm>
              <a:off x="2712018" y="8457401"/>
              <a:ext cx="959150" cy="276999"/>
            </a:xfrm>
            <a:prstGeom prst="rect">
              <a:avLst/>
            </a:prstGeom>
            <a:noFill/>
          </p:spPr>
          <p:txBody>
            <a:bodyPr wrap="square" rtlCol="0">
              <a:spAutoFit/>
            </a:bodyPr>
            <a:lstStyle/>
            <a:p>
              <a:pPr algn="ctr"/>
              <a:r>
                <a:rPr lang="en-GB" sz="1200" dirty="0">
                  <a:latin typeface="Ink Free" panose="03080402000500000000" pitchFamily="66" charset="0"/>
                </a:rPr>
                <a:t>ambitious</a:t>
              </a:r>
              <a:endParaRPr lang="en-GB" sz="1600" dirty="0">
                <a:latin typeface="Ink Free" panose="03080402000500000000" pitchFamily="66" charset="0"/>
              </a:endParaRPr>
            </a:p>
          </p:txBody>
        </p:sp>
        <p:sp>
          <p:nvSpPr>
            <p:cNvPr id="51" name="TextBox 50">
              <a:extLst>
                <a:ext uri="{FF2B5EF4-FFF2-40B4-BE49-F238E27FC236}">
                  <a16:creationId xmlns:a16="http://schemas.microsoft.com/office/drawing/2014/main" id="{45546D9D-8D5F-43BE-A791-0CD8FAF49134}"/>
                </a:ext>
              </a:extLst>
            </p:cNvPr>
            <p:cNvSpPr txBox="1"/>
            <p:nvPr/>
          </p:nvSpPr>
          <p:spPr>
            <a:xfrm>
              <a:off x="2614757" y="9158110"/>
              <a:ext cx="991032" cy="276999"/>
            </a:xfrm>
            <a:prstGeom prst="rect">
              <a:avLst/>
            </a:prstGeom>
            <a:noFill/>
          </p:spPr>
          <p:txBody>
            <a:bodyPr wrap="square" rtlCol="0">
              <a:spAutoFit/>
            </a:bodyPr>
            <a:lstStyle/>
            <a:p>
              <a:pPr algn="ctr"/>
              <a:r>
                <a:rPr lang="en-GB" sz="1200" dirty="0">
                  <a:latin typeface="Ink Free" panose="03080402000500000000" pitchFamily="66" charset="0"/>
                </a:rPr>
                <a:t>ethical</a:t>
              </a:r>
              <a:endParaRPr lang="en-GB" dirty="0">
                <a:latin typeface="Ink Free" panose="03080402000500000000" pitchFamily="66" charset="0"/>
              </a:endParaRPr>
            </a:p>
          </p:txBody>
        </p:sp>
        <p:sp>
          <p:nvSpPr>
            <p:cNvPr id="52" name="TextBox 51">
              <a:extLst>
                <a:ext uri="{FF2B5EF4-FFF2-40B4-BE49-F238E27FC236}">
                  <a16:creationId xmlns:a16="http://schemas.microsoft.com/office/drawing/2014/main" id="{9FA39775-940E-43F2-A221-50AF2C536125}"/>
                </a:ext>
              </a:extLst>
            </p:cNvPr>
            <p:cNvSpPr txBox="1"/>
            <p:nvPr/>
          </p:nvSpPr>
          <p:spPr>
            <a:xfrm>
              <a:off x="3432388" y="8412680"/>
              <a:ext cx="991032" cy="276999"/>
            </a:xfrm>
            <a:prstGeom prst="rect">
              <a:avLst/>
            </a:prstGeom>
            <a:noFill/>
          </p:spPr>
          <p:txBody>
            <a:bodyPr wrap="square" rtlCol="0">
              <a:spAutoFit/>
            </a:bodyPr>
            <a:lstStyle/>
            <a:p>
              <a:pPr algn="ctr"/>
              <a:r>
                <a:rPr lang="en-GB" sz="1200" dirty="0">
                  <a:latin typeface="Ink Free" panose="03080402000500000000" pitchFamily="66" charset="0"/>
                </a:rPr>
                <a:t>healthy</a:t>
              </a:r>
              <a:endParaRPr lang="en-GB" dirty="0">
                <a:latin typeface="Ink Free" panose="03080402000500000000" pitchFamily="66" charset="0"/>
              </a:endParaRPr>
            </a:p>
          </p:txBody>
        </p:sp>
      </p:grpSp>
      <p:sp>
        <p:nvSpPr>
          <p:cNvPr id="5" name="TextBox 4">
            <a:extLst>
              <a:ext uri="{FF2B5EF4-FFF2-40B4-BE49-F238E27FC236}">
                <a16:creationId xmlns:a16="http://schemas.microsoft.com/office/drawing/2014/main" id="{D4051407-4757-92D4-C500-63930AD512A2}"/>
              </a:ext>
            </a:extLst>
          </p:cNvPr>
          <p:cNvSpPr txBox="1"/>
          <p:nvPr/>
        </p:nvSpPr>
        <p:spPr>
          <a:xfrm>
            <a:off x="52893" y="9568932"/>
            <a:ext cx="6223379" cy="307777"/>
          </a:xfrm>
          <a:prstGeom prst="rect">
            <a:avLst/>
          </a:prstGeom>
          <a:noFill/>
        </p:spPr>
        <p:txBody>
          <a:bodyPr wrap="square" lIns="91440" tIns="45720" rIns="91440" bIns="45720" rtlCol="0" anchor="t">
            <a:spAutoFit/>
          </a:bodyPr>
          <a:lstStyle/>
          <a:p>
            <a:r>
              <a:rPr lang="en-GB" sz="1400" dirty="0">
                <a:solidFill>
                  <a:srgbClr val="0070C0"/>
                </a:solidFill>
                <a:latin typeface="Corbel Light"/>
              </a:rPr>
              <a:t>Learning, Enjoying and Achieving Together</a:t>
            </a:r>
          </a:p>
        </p:txBody>
      </p:sp>
      <p:sp>
        <p:nvSpPr>
          <p:cNvPr id="3" name="Arc 2"/>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5400000">
            <a:off x="4518140" y="7797308"/>
            <a:ext cx="2605024" cy="2605024"/>
          </a:xfrm>
          <a:prstGeom prst="ellipse">
            <a:avLst/>
          </a:prstGeom>
          <a:blipFill dpi="0" rotWithShape="1">
            <a:blip r:embed="rId6" cstate="hqprint">
              <a:extLst>
                <a:ext uri="{28A0092B-C50C-407E-A947-70E740481C1C}">
                  <a14:useLocalDpi xmlns:a14="http://schemas.microsoft.com/office/drawing/2010/main" val="0"/>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78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Oval 184">
            <a:extLst>
              <a:ext uri="{FF2B5EF4-FFF2-40B4-BE49-F238E27FC236}">
                <a16:creationId xmlns:a16="http://schemas.microsoft.com/office/drawing/2014/main" id="{870528D9-0511-DA99-B6B2-1307EAB97DB0}"/>
              </a:ext>
            </a:extLst>
          </p:cNvPr>
          <p:cNvSpPr/>
          <p:nvPr/>
        </p:nvSpPr>
        <p:spPr>
          <a:xfrm>
            <a:off x="233404" y="-3147927"/>
            <a:ext cx="6434666" cy="643466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47977E90-C044-729C-9CD4-41F36CEA6AE0}"/>
              </a:ext>
            </a:extLst>
          </p:cNvPr>
          <p:cNvSpPr txBox="1"/>
          <p:nvPr/>
        </p:nvSpPr>
        <p:spPr>
          <a:xfrm>
            <a:off x="430265" y="3577416"/>
            <a:ext cx="6858000" cy="6374086"/>
          </a:xfrm>
          <a:prstGeom prst="roundRect">
            <a:avLst/>
          </a:prstGeom>
          <a:noFill/>
          <a:ln w="38100">
            <a:noFill/>
          </a:ln>
        </p:spPr>
        <p:txBody>
          <a:bodyPr rot="0" spcFirstLastPara="0" vert="horz" wrap="square" lIns="51435" tIns="25718" rIns="51435" bIns="25718"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9A0000"/>
              </a:solidFill>
              <a:ea typeface="+mn-lt"/>
              <a:cs typeface="+mn-lt"/>
            </a:endParaRPr>
          </a:p>
          <a:p>
            <a:endParaRPr lang="en-GB" sz="1200" b="1" dirty="0">
              <a:solidFill>
                <a:srgbClr val="9A0000"/>
              </a:solidFill>
              <a:ea typeface="+mn-lt"/>
              <a:cs typeface="+mn-lt"/>
            </a:endParaRPr>
          </a:p>
          <a:p>
            <a:endParaRPr lang="en-US" sz="1000" dirty="0">
              <a:ea typeface="+mn-lt"/>
              <a:cs typeface="+mn-lt"/>
            </a:endParaRPr>
          </a:p>
          <a:p>
            <a:endParaRPr lang="en-GB" sz="1600" b="1" dirty="0">
              <a:solidFill>
                <a:srgbClr val="9A0000"/>
              </a:solidFill>
              <a:ea typeface="+mn-lt"/>
              <a:cs typeface="+mn-lt"/>
            </a:endParaRPr>
          </a:p>
          <a:p>
            <a:pPr algn="ctr"/>
            <a:r>
              <a:rPr lang="en-GB" sz="1600" b="1" dirty="0">
                <a:solidFill>
                  <a:srgbClr val="9A0000"/>
                </a:solidFill>
                <a:ea typeface="+mn-lt"/>
                <a:cs typeface="+mn-lt"/>
              </a:rPr>
              <a:t>Our Aims</a:t>
            </a:r>
            <a:endParaRPr lang="en-US" sz="1600" dirty="0">
              <a:solidFill>
                <a:srgbClr val="9A0000"/>
              </a:solidFill>
              <a:ea typeface="+mn-lt"/>
              <a:cs typeface="+mn-lt"/>
            </a:endParaRPr>
          </a:p>
          <a:p>
            <a:endParaRPr lang="en-US" sz="1000" dirty="0">
              <a:ea typeface="+mn-lt"/>
              <a:cs typeface="+mn-lt"/>
            </a:endParaRPr>
          </a:p>
          <a:p>
            <a:r>
              <a:rPr lang="en-GB" sz="1100" b="1" dirty="0">
                <a:ea typeface="+mn-lt"/>
                <a:cs typeface="+mn-lt"/>
              </a:rPr>
              <a:t>Enable children to become confident, aspirational, independent learners.</a:t>
            </a:r>
            <a:endParaRPr lang="en-US" sz="1100" dirty="0">
              <a:ea typeface="+mn-lt"/>
              <a:cs typeface="+mn-lt"/>
            </a:endParaRPr>
          </a:p>
          <a:p>
            <a:endParaRPr lang="en-US" sz="1100" dirty="0">
              <a:ea typeface="+mn-lt"/>
              <a:cs typeface="+mn-lt"/>
            </a:endParaRPr>
          </a:p>
          <a:p>
            <a:r>
              <a:rPr lang="en-GB" sz="1100" b="1" dirty="0">
                <a:ea typeface="+mn-lt"/>
                <a:cs typeface="+mn-lt"/>
              </a:rPr>
              <a:t>Promote positive attitude towards learning, so that children enjoy coming </a:t>
            </a:r>
            <a:endParaRPr lang="en-US" sz="1100" dirty="0">
              <a:ea typeface="+mn-lt"/>
              <a:cs typeface="+mn-lt"/>
            </a:endParaRPr>
          </a:p>
          <a:p>
            <a:r>
              <a:rPr lang="en-GB" sz="1100" b="1" dirty="0">
                <a:ea typeface="+mn-lt"/>
                <a:cs typeface="+mn-lt"/>
              </a:rPr>
              <a:t>to school and acquire a solid basis for lifelong learning.</a:t>
            </a:r>
            <a:endParaRPr lang="en-US" sz="1100" dirty="0">
              <a:ea typeface="+mn-lt"/>
              <a:cs typeface="+mn-lt"/>
            </a:endParaRPr>
          </a:p>
          <a:p>
            <a:endParaRPr lang="en-US" sz="1100" dirty="0">
              <a:ea typeface="+mn-lt"/>
              <a:cs typeface="+mn-lt"/>
            </a:endParaRPr>
          </a:p>
          <a:p>
            <a:r>
              <a:rPr lang="en-GB" sz="1100" b="1" dirty="0">
                <a:ea typeface="+mn-lt"/>
                <a:cs typeface="+mn-lt"/>
              </a:rPr>
              <a:t>Develop opportunities for all learners and to celebrate the uniqueness of every child.</a:t>
            </a:r>
            <a:endParaRPr lang="en-US" sz="1100" dirty="0">
              <a:ea typeface="+mn-lt"/>
              <a:cs typeface="+mn-lt"/>
            </a:endParaRPr>
          </a:p>
          <a:p>
            <a:endParaRPr lang="en-US" sz="1100" dirty="0">
              <a:ea typeface="+mn-lt"/>
              <a:cs typeface="+mn-lt"/>
            </a:endParaRPr>
          </a:p>
          <a:p>
            <a:r>
              <a:rPr lang="en-GB" sz="1100" b="1" dirty="0">
                <a:ea typeface="+mn-lt"/>
                <a:cs typeface="+mn-lt"/>
              </a:rPr>
              <a:t>Foster high self-esteem, help children build positive relationships and to live and work</a:t>
            </a:r>
            <a:endParaRPr lang="en-US" sz="1100" dirty="0">
              <a:ea typeface="+mn-lt"/>
              <a:cs typeface="+mn-lt"/>
            </a:endParaRPr>
          </a:p>
          <a:p>
            <a:r>
              <a:rPr lang="en-GB" sz="1100" b="1" dirty="0">
                <a:ea typeface="+mn-lt"/>
                <a:cs typeface="+mn-lt"/>
              </a:rPr>
              <a:t>cooperatively with others.</a:t>
            </a:r>
            <a:endParaRPr lang="en-US" sz="1100" dirty="0">
              <a:ea typeface="+mn-lt"/>
              <a:cs typeface="+mn-lt"/>
            </a:endParaRPr>
          </a:p>
          <a:p>
            <a:endParaRPr lang="en-US" sz="1100" dirty="0">
              <a:ea typeface="+mn-lt"/>
              <a:cs typeface="+mn-lt"/>
            </a:endParaRPr>
          </a:p>
          <a:p>
            <a:r>
              <a:rPr lang="en-GB" sz="1100" b="1" dirty="0">
                <a:ea typeface="+mn-lt"/>
                <a:cs typeface="+mn-lt"/>
              </a:rPr>
              <a:t>Empower children to take responsibility for their own learning without being afraid of failure.</a:t>
            </a:r>
            <a:endParaRPr lang="en-US" sz="1100" dirty="0">
              <a:ea typeface="+mn-lt"/>
              <a:cs typeface="+mn-lt"/>
            </a:endParaRPr>
          </a:p>
          <a:p>
            <a:endParaRPr lang="en-US" sz="1100" dirty="0">
              <a:ea typeface="+mn-lt"/>
              <a:cs typeface="+mn-lt"/>
            </a:endParaRPr>
          </a:p>
          <a:p>
            <a:r>
              <a:rPr lang="en-GB" sz="1100" b="1" dirty="0">
                <a:ea typeface="+mn-lt"/>
                <a:cs typeface="+mn-lt"/>
              </a:rPr>
              <a:t>Engage and support parents and families to become partners in their children’s education</a:t>
            </a:r>
            <a:endParaRPr lang="en-US" sz="1100" dirty="0">
              <a:ea typeface="+mn-lt"/>
              <a:cs typeface="+mn-lt"/>
            </a:endParaRPr>
          </a:p>
          <a:p>
            <a:r>
              <a:rPr lang="en-GB" sz="1100" b="1" dirty="0">
                <a:ea typeface="+mn-lt"/>
                <a:cs typeface="+mn-lt"/>
              </a:rPr>
              <a:t>and the school community.</a:t>
            </a:r>
            <a:endParaRPr lang="en-US" sz="1100" dirty="0">
              <a:ea typeface="+mn-lt"/>
              <a:cs typeface="+mn-lt"/>
            </a:endParaRPr>
          </a:p>
          <a:p>
            <a:endParaRPr lang="en-US" sz="1100" dirty="0">
              <a:ea typeface="+mn-lt"/>
              <a:cs typeface="+mn-lt"/>
            </a:endParaRPr>
          </a:p>
          <a:p>
            <a:r>
              <a:rPr lang="en-GB" sz="1100" b="1" dirty="0">
                <a:ea typeface="+mn-lt"/>
                <a:cs typeface="+mn-lt"/>
              </a:rPr>
              <a:t>Children develop mutual respect for themselves, others, the community, and their environment.</a:t>
            </a:r>
            <a:endParaRPr lang="en-US" sz="1100" dirty="0">
              <a:ea typeface="+mn-lt"/>
              <a:cs typeface="+mn-lt"/>
            </a:endParaRPr>
          </a:p>
          <a:p>
            <a:endParaRPr lang="en-US" sz="1100" dirty="0">
              <a:ea typeface="+mn-lt"/>
              <a:cs typeface="+mn-lt"/>
            </a:endParaRPr>
          </a:p>
          <a:p>
            <a:r>
              <a:rPr lang="en-GB" sz="1100" b="1" dirty="0">
                <a:ea typeface="+mn-lt"/>
                <a:cs typeface="+mn-lt"/>
              </a:rPr>
              <a:t>Help children develop into digitally competent, positive, global citizens ready to flourish in the</a:t>
            </a:r>
            <a:endParaRPr lang="en-US" sz="1100" dirty="0">
              <a:ea typeface="+mn-lt"/>
              <a:cs typeface="+mn-lt"/>
            </a:endParaRPr>
          </a:p>
          <a:p>
            <a:r>
              <a:rPr lang="en-GB" sz="1100" b="1" dirty="0">
                <a:ea typeface="+mn-lt"/>
                <a:cs typeface="+mn-lt"/>
              </a:rPr>
              <a:t>21st century.</a:t>
            </a:r>
            <a:endParaRPr lang="en-US" sz="1100" dirty="0">
              <a:ea typeface="+mn-lt"/>
              <a:cs typeface="+mn-lt"/>
            </a:endParaRPr>
          </a:p>
          <a:p>
            <a:endParaRPr lang="en-US" sz="1100" dirty="0">
              <a:ea typeface="+mn-lt"/>
              <a:cs typeface="+mn-lt"/>
            </a:endParaRPr>
          </a:p>
          <a:p>
            <a:r>
              <a:rPr lang="en-GB" sz="1100" b="1" dirty="0">
                <a:ea typeface="+mn-lt"/>
                <a:cs typeface="+mn-lt"/>
              </a:rPr>
              <a:t>Create a safe and secure environment for children to learn and flourish.</a:t>
            </a:r>
            <a:endParaRPr lang="en-US" sz="1100" dirty="0">
              <a:ea typeface="+mn-lt"/>
              <a:cs typeface="+mn-lt"/>
            </a:endParaRPr>
          </a:p>
          <a:p>
            <a:endParaRPr lang="en-US" sz="1000" dirty="0">
              <a:ea typeface="+mn-lt"/>
              <a:cs typeface="+mn-lt"/>
            </a:endParaRPr>
          </a:p>
          <a:p>
            <a:endParaRPr lang="en-US" sz="1000" dirty="0">
              <a:ea typeface="+mn-lt"/>
              <a:cs typeface="+mn-lt"/>
            </a:endParaRPr>
          </a:p>
          <a:p>
            <a:endParaRPr lang="en-US" sz="2000" b="1" dirty="0">
              <a:latin typeface="Ink Free"/>
              <a:ea typeface="+mn-lt"/>
              <a:cs typeface="+mn-lt"/>
            </a:endParaRPr>
          </a:p>
          <a:p>
            <a:endParaRPr lang="en-US" sz="1200" dirty="0">
              <a:latin typeface="Corbel Light"/>
              <a:ea typeface="+mn-lt"/>
              <a:cs typeface="+mn-lt"/>
            </a:endParaRPr>
          </a:p>
          <a:p>
            <a:endParaRPr lang="en-US" sz="1200" dirty="0">
              <a:latin typeface="Corbel Light"/>
              <a:cs typeface="Calibri"/>
            </a:endParaRPr>
          </a:p>
        </p:txBody>
      </p:sp>
      <p:sp>
        <p:nvSpPr>
          <p:cNvPr id="220" name="TextBox 219">
            <a:extLst>
              <a:ext uri="{FF2B5EF4-FFF2-40B4-BE49-F238E27FC236}">
                <a16:creationId xmlns:a16="http://schemas.microsoft.com/office/drawing/2014/main" id="{35DA6224-3A50-92C9-1D97-3CAA3BC2DC70}"/>
              </a:ext>
            </a:extLst>
          </p:cNvPr>
          <p:cNvSpPr txBox="1"/>
          <p:nvPr/>
        </p:nvSpPr>
        <p:spPr>
          <a:xfrm>
            <a:off x="-1473390" y="9497465"/>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2" name="Oval 1"/>
          <p:cNvSpPr/>
          <p:nvPr/>
        </p:nvSpPr>
        <p:spPr>
          <a:xfrm>
            <a:off x="-414135" y="1969026"/>
            <a:ext cx="1028700" cy="1028700"/>
          </a:xfrm>
          <a:prstGeom prst="ellipse">
            <a:avLst/>
          </a:prstGeom>
          <a:noFill/>
          <a:ln w="76200">
            <a:solidFill>
              <a:srgbClr val="C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05908" y="9259040"/>
            <a:ext cx="1518211" cy="1518211"/>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rot="3099193">
            <a:off x="-679605" y="-727861"/>
            <a:ext cx="1849658" cy="1594533"/>
          </a:xfrm>
          <a:prstGeom prst="triangl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nut 5"/>
          <p:cNvSpPr/>
          <p:nvPr/>
        </p:nvSpPr>
        <p:spPr>
          <a:xfrm>
            <a:off x="6355513" y="5591376"/>
            <a:ext cx="600964" cy="600964"/>
          </a:xfrm>
          <a:prstGeom prst="donut">
            <a:avLst>
              <a:gd name="adj" fmla="val 765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c 6"/>
          <p:cNvSpPr/>
          <p:nvPr/>
        </p:nvSpPr>
        <p:spPr>
          <a:xfrm rot="15577759">
            <a:off x="4997670" y="3913367"/>
            <a:ext cx="2154145" cy="2171862"/>
          </a:xfrm>
          <a:prstGeom prst="arc">
            <a:avLst>
              <a:gd name="adj1" fmla="val 14023850"/>
              <a:gd name="adj2" fmla="val 18991012"/>
            </a:avLst>
          </a:prstGeom>
          <a:noFill/>
          <a:ln w="762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Connector 8"/>
          <p:cNvCxnSpPr/>
          <p:nvPr/>
        </p:nvCxnSpPr>
        <p:spPr>
          <a:xfrm flipV="1">
            <a:off x="5297273" y="8970558"/>
            <a:ext cx="1560727" cy="16042"/>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5400000">
            <a:off x="5117642" y="4037631"/>
            <a:ext cx="1914741" cy="1914741"/>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A026E7B-2A67-81EE-3F75-2EC9646F5ABB}"/>
              </a:ext>
            </a:extLst>
          </p:cNvPr>
          <p:cNvSpPr txBox="1"/>
          <p:nvPr/>
        </p:nvSpPr>
        <p:spPr>
          <a:xfrm>
            <a:off x="674028" y="415636"/>
            <a:ext cx="5980709" cy="4201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9A0000"/>
                </a:solidFill>
                <a:latin typeface="Calibri"/>
              </a:rPr>
              <a:t>School Motto – “Learning, Enjoying and Achieving Together.”</a:t>
            </a:r>
            <a:r>
              <a:rPr lang="en-GB" sz="1600" b="1" dirty="0">
                <a:solidFill>
                  <a:srgbClr val="9A0000"/>
                </a:solidFill>
                <a:latin typeface="Calibri"/>
                <a:ea typeface="Calibri"/>
                <a:cs typeface="Calibri"/>
              </a:rPr>
              <a:t>​</a:t>
            </a:r>
          </a:p>
          <a:p>
            <a:pPr algn="ctr"/>
            <a:endParaRPr lang="en-GB" sz="1600" dirty="0">
              <a:solidFill>
                <a:srgbClr val="9A0000"/>
              </a:solidFill>
              <a:cs typeface="Calibri"/>
            </a:endParaRPr>
          </a:p>
          <a:p>
            <a:pPr algn="ctr"/>
            <a:r>
              <a:rPr lang="en-GB" sz="1600" b="1" dirty="0">
                <a:solidFill>
                  <a:srgbClr val="9A0000"/>
                </a:solidFill>
                <a:cs typeface="Calibri"/>
              </a:rPr>
              <a:t>Our Values</a:t>
            </a:r>
            <a:endParaRPr lang="en-US" sz="1600">
              <a:solidFill>
                <a:srgbClr val="9A0000"/>
              </a:solidFill>
              <a:cs typeface="Calibri"/>
            </a:endParaRPr>
          </a:p>
          <a:p>
            <a:endParaRPr lang="en-US" sz="1000" dirty="0">
              <a:solidFill>
                <a:srgbClr val="000000"/>
              </a:solidFill>
              <a:cs typeface="Calibri"/>
            </a:endParaRPr>
          </a:p>
          <a:p>
            <a:r>
              <a:rPr lang="en-GB" sz="1100" b="1" dirty="0">
                <a:solidFill>
                  <a:srgbClr val="000000"/>
                </a:solidFill>
                <a:cs typeface="Calibri"/>
              </a:rPr>
              <a:t>We value children’s uniqueness, we listen to the views of individual children and promote</a:t>
            </a:r>
            <a:endParaRPr lang="en-US" sz="1100" dirty="0">
              <a:solidFill>
                <a:srgbClr val="000000"/>
              </a:solidFill>
              <a:cs typeface="Calibri"/>
            </a:endParaRPr>
          </a:p>
          <a:p>
            <a:r>
              <a:rPr lang="en-GB" sz="1100" b="1" dirty="0">
                <a:solidFill>
                  <a:srgbClr val="000000"/>
                </a:solidFill>
                <a:cs typeface="Calibri"/>
              </a:rPr>
              <a:t>respect for the needs and rights of others as part of a diverse society.</a:t>
            </a:r>
            <a:endParaRPr lang="en-US" sz="1100" dirty="0">
              <a:solidFill>
                <a:srgbClr val="000000"/>
              </a:solidFill>
              <a:cs typeface="Calibri"/>
            </a:endParaRPr>
          </a:p>
          <a:p>
            <a:endParaRPr lang="en-US" sz="1100" dirty="0">
              <a:solidFill>
                <a:srgbClr val="000000"/>
              </a:solidFill>
              <a:cs typeface="Calibri"/>
            </a:endParaRPr>
          </a:p>
          <a:p>
            <a:r>
              <a:rPr lang="en-GB" sz="1100" b="1" dirty="0">
                <a:solidFill>
                  <a:srgbClr val="000000"/>
                </a:solidFill>
                <a:cs typeface="Calibri"/>
              </a:rPr>
              <a:t>We value the spiritual, moral and social development of each person, as well as their</a:t>
            </a:r>
            <a:endParaRPr lang="en-US" sz="1100" dirty="0">
              <a:solidFill>
                <a:srgbClr val="000000"/>
              </a:solidFill>
              <a:cs typeface="Calibri"/>
            </a:endParaRPr>
          </a:p>
          <a:p>
            <a:r>
              <a:rPr lang="en-GB" sz="1100" b="1" dirty="0">
                <a:solidFill>
                  <a:srgbClr val="000000"/>
                </a:solidFill>
                <a:cs typeface="Calibri"/>
              </a:rPr>
              <a:t>intellectual and physical growth.</a:t>
            </a:r>
            <a:endParaRPr lang="en-US" sz="1100" dirty="0">
              <a:solidFill>
                <a:srgbClr val="000000"/>
              </a:solidFill>
              <a:cs typeface="Calibri"/>
            </a:endParaRPr>
          </a:p>
          <a:p>
            <a:endParaRPr lang="en-US" sz="1100" dirty="0">
              <a:solidFill>
                <a:srgbClr val="000000"/>
              </a:solidFill>
              <a:cs typeface="Calibri"/>
            </a:endParaRPr>
          </a:p>
          <a:p>
            <a:r>
              <a:rPr lang="en-GB" sz="1100" b="1" dirty="0">
                <a:solidFill>
                  <a:srgbClr val="000000"/>
                </a:solidFill>
                <a:cs typeface="Calibri"/>
              </a:rPr>
              <a:t>We value the rights enjoyed by every person in our society. We respect the rights and</a:t>
            </a:r>
            <a:endParaRPr lang="en-US" sz="1100" dirty="0">
              <a:solidFill>
                <a:srgbClr val="000000"/>
              </a:solidFill>
              <a:cs typeface="Calibri"/>
            </a:endParaRPr>
          </a:p>
          <a:p>
            <a:r>
              <a:rPr lang="en-GB" sz="1100" b="1" dirty="0">
                <a:solidFill>
                  <a:srgbClr val="000000"/>
                </a:solidFill>
                <a:cs typeface="Calibri"/>
              </a:rPr>
              <a:t>individuality of every child and treat everyone with fairness and honesty. We want to enable</a:t>
            </a:r>
            <a:endParaRPr lang="en-US" sz="1100" dirty="0">
              <a:solidFill>
                <a:srgbClr val="000000"/>
              </a:solidFill>
              <a:cs typeface="Calibri"/>
            </a:endParaRPr>
          </a:p>
          <a:p>
            <a:r>
              <a:rPr lang="en-GB" sz="1100" b="1" dirty="0">
                <a:solidFill>
                  <a:srgbClr val="000000"/>
                </a:solidFill>
                <a:cs typeface="Calibri"/>
              </a:rPr>
              <a:t>everyone to achieve their potential and provide equal opportunities for all our pupils.</a:t>
            </a:r>
            <a:endParaRPr lang="en-US" sz="1100" dirty="0">
              <a:solidFill>
                <a:srgbClr val="000000"/>
              </a:solidFill>
              <a:cs typeface="Calibri"/>
            </a:endParaRPr>
          </a:p>
          <a:p>
            <a:endParaRPr lang="en-US" sz="1100" dirty="0">
              <a:solidFill>
                <a:srgbClr val="000000"/>
              </a:solidFill>
              <a:cs typeface="Calibri"/>
            </a:endParaRPr>
          </a:p>
          <a:p>
            <a:r>
              <a:rPr lang="en-GB" sz="1100" b="1" dirty="0">
                <a:solidFill>
                  <a:srgbClr val="000000"/>
                </a:solidFill>
                <a:cs typeface="Calibri"/>
              </a:rPr>
              <a:t>We value our environment and help our learners to understand the importance of</a:t>
            </a:r>
            <a:endParaRPr lang="en-US" sz="1100" dirty="0">
              <a:solidFill>
                <a:srgbClr val="000000"/>
              </a:solidFill>
              <a:cs typeface="Calibri"/>
            </a:endParaRPr>
          </a:p>
          <a:p>
            <a:r>
              <a:rPr lang="en-GB" sz="1100" b="1" dirty="0">
                <a:solidFill>
                  <a:srgbClr val="000000"/>
                </a:solidFill>
                <a:cs typeface="Calibri"/>
              </a:rPr>
              <a:t>sustainability and taking care of the planet, not only for ourselves but for future generations.</a:t>
            </a:r>
            <a:endParaRPr lang="en-US" sz="1100" dirty="0">
              <a:solidFill>
                <a:srgbClr val="000000"/>
              </a:solidFill>
              <a:cs typeface="Calibri"/>
            </a:endParaRPr>
          </a:p>
          <a:p>
            <a:endParaRPr lang="en-US" sz="1100" dirty="0">
              <a:solidFill>
                <a:srgbClr val="000000"/>
              </a:solidFill>
              <a:cs typeface="Calibri"/>
            </a:endParaRPr>
          </a:p>
          <a:p>
            <a:r>
              <a:rPr lang="en-GB" sz="1100" b="1" dirty="0">
                <a:solidFill>
                  <a:srgbClr val="000000"/>
                </a:solidFill>
                <a:cs typeface="Calibri"/>
              </a:rPr>
              <a:t>We promote inclusion, cooperation and understanding among all members of our</a:t>
            </a:r>
            <a:endParaRPr lang="en-US" sz="1100" dirty="0">
              <a:solidFill>
                <a:srgbClr val="000000"/>
              </a:solidFill>
              <a:cs typeface="Calibri"/>
            </a:endParaRPr>
          </a:p>
          <a:p>
            <a:r>
              <a:rPr lang="en-GB" sz="1100" b="1" dirty="0">
                <a:solidFill>
                  <a:srgbClr val="000000"/>
                </a:solidFill>
                <a:cs typeface="Calibri"/>
              </a:rPr>
              <a:t>community.</a:t>
            </a:r>
            <a:endParaRPr lang="en-US" sz="1100" dirty="0">
              <a:solidFill>
                <a:srgbClr val="000000"/>
              </a:solidFill>
              <a:cs typeface="Calibri"/>
            </a:endParaRPr>
          </a:p>
          <a:p>
            <a:endParaRPr lang="en-US" sz="1100" dirty="0">
              <a:solidFill>
                <a:srgbClr val="000000"/>
              </a:solidFill>
              <a:cs typeface="Calibri"/>
            </a:endParaRPr>
          </a:p>
          <a:p>
            <a:r>
              <a:rPr lang="en-GB" sz="1100" b="1" dirty="0">
                <a:solidFill>
                  <a:srgbClr val="000000"/>
                </a:solidFill>
                <a:cs typeface="Calibri"/>
              </a:rPr>
              <a:t>We value the importance of each person in our community, and we organise our curriculum to</a:t>
            </a:r>
            <a:endParaRPr lang="en-US" sz="1100" dirty="0">
              <a:solidFill>
                <a:srgbClr val="000000"/>
              </a:solidFill>
              <a:cs typeface="Calibri"/>
            </a:endParaRPr>
          </a:p>
          <a:p>
            <a:r>
              <a:rPr lang="en-GB" sz="1100" b="1" dirty="0">
                <a:solidFill>
                  <a:srgbClr val="000000"/>
                </a:solidFill>
                <a:cs typeface="Calibri"/>
              </a:rPr>
              <a:t>ensure pupils are knowledgeable about their culture, community, society and the world, now</a:t>
            </a:r>
            <a:endParaRPr lang="en-US" sz="1100" dirty="0">
              <a:solidFill>
                <a:srgbClr val="000000"/>
              </a:solidFill>
              <a:cs typeface="Calibri"/>
            </a:endParaRPr>
          </a:p>
          <a:p>
            <a:r>
              <a:rPr lang="en-GB" sz="1100" b="1" dirty="0">
                <a:solidFill>
                  <a:srgbClr val="000000"/>
                </a:solidFill>
                <a:cs typeface="Calibri"/>
              </a:rPr>
              <a:t>and in the past.</a:t>
            </a:r>
            <a:endParaRPr lang="en-US" sz="1100" dirty="0">
              <a:solidFill>
                <a:srgbClr val="000000"/>
              </a:solidFill>
              <a:cs typeface="Calibri"/>
            </a:endParaRPr>
          </a:p>
        </p:txBody>
      </p:sp>
    </p:spTree>
    <p:extLst>
      <p:ext uri="{BB962C8B-B14F-4D97-AF65-F5344CB8AC3E}">
        <p14:creationId xmlns:p14="http://schemas.microsoft.com/office/powerpoint/2010/main" val="312342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Oval 184">
            <a:extLst>
              <a:ext uri="{FF2B5EF4-FFF2-40B4-BE49-F238E27FC236}">
                <a16:creationId xmlns:a16="http://schemas.microsoft.com/office/drawing/2014/main" id="{870528D9-0511-DA99-B6B2-1307EAB97DB0}"/>
              </a:ext>
            </a:extLst>
          </p:cNvPr>
          <p:cNvSpPr/>
          <p:nvPr/>
        </p:nvSpPr>
        <p:spPr>
          <a:xfrm>
            <a:off x="233404" y="-3147927"/>
            <a:ext cx="6434666" cy="643466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E2C6C7F8-2916-3D15-92A1-6CDBF47B8249}"/>
              </a:ext>
            </a:extLst>
          </p:cNvPr>
          <p:cNvSpPr txBox="1"/>
          <p:nvPr/>
        </p:nvSpPr>
        <p:spPr>
          <a:xfrm>
            <a:off x="1501330" y="123717"/>
            <a:ext cx="38636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C00000"/>
                </a:solidFill>
                <a:latin typeface="Calibri"/>
                <a:cs typeface="Calibri"/>
              </a:rPr>
              <a:t>Our Curriculum</a:t>
            </a:r>
          </a:p>
          <a:p>
            <a:pPr algn="ctr"/>
            <a:endParaRPr lang="en-US" sz="2000" b="1" dirty="0">
              <a:solidFill>
                <a:srgbClr val="C00000"/>
              </a:solidFill>
              <a:latin typeface="Calibri"/>
              <a:cs typeface="Calibri"/>
            </a:endParaRPr>
          </a:p>
        </p:txBody>
      </p:sp>
      <p:sp>
        <p:nvSpPr>
          <p:cNvPr id="198" name="TextBox 197">
            <a:extLst>
              <a:ext uri="{FF2B5EF4-FFF2-40B4-BE49-F238E27FC236}">
                <a16:creationId xmlns:a16="http://schemas.microsoft.com/office/drawing/2014/main" id="{47977E90-C044-729C-9CD4-41F36CEA6AE0}"/>
              </a:ext>
            </a:extLst>
          </p:cNvPr>
          <p:cNvSpPr txBox="1"/>
          <p:nvPr/>
        </p:nvSpPr>
        <p:spPr>
          <a:xfrm>
            <a:off x="0" y="3414130"/>
            <a:ext cx="6858000" cy="6305983"/>
          </a:xfrm>
          <a:prstGeom prst="roundRect">
            <a:avLst/>
          </a:prstGeom>
          <a:noFill/>
          <a:ln w="38100">
            <a:noFill/>
          </a:ln>
        </p:spPr>
        <p:txBody>
          <a:bodyPr rot="0" spcFirstLastPara="0" vert="horz" wrap="square" lIns="51435" tIns="25718" rIns="51435" bIns="25718"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b="1" dirty="0">
              <a:solidFill>
                <a:srgbClr val="C00000"/>
              </a:solidFill>
              <a:latin typeface="Calibri"/>
              <a:ea typeface="+mn-lt"/>
              <a:cs typeface="+mn-lt"/>
            </a:endParaRPr>
          </a:p>
          <a:p>
            <a:pPr algn="ctr"/>
            <a:r>
              <a:rPr lang="en-US" sz="2000" b="1" dirty="0">
                <a:solidFill>
                  <a:srgbClr val="C00000"/>
                </a:solidFill>
                <a:latin typeface="Calibri"/>
                <a:ea typeface="+mn-lt"/>
                <a:cs typeface="+mn-lt"/>
              </a:rPr>
              <a:t>Our ASPIRE Curriculum – Statements of What Matters</a:t>
            </a:r>
            <a:r>
              <a:rPr lang="en-US" sz="2000" b="1" dirty="0">
                <a:latin typeface="Ink Free"/>
                <a:ea typeface="+mn-lt"/>
                <a:cs typeface="+mn-lt"/>
              </a:rPr>
              <a:t> </a:t>
            </a:r>
            <a:r>
              <a:rPr lang="en-US" sz="2000" b="1" dirty="0">
                <a:solidFill>
                  <a:srgbClr val="C00000"/>
                </a:solidFill>
                <a:latin typeface="Calibri"/>
                <a:ea typeface="+mn-lt"/>
                <a:cs typeface="+mn-lt"/>
              </a:rPr>
              <a:t>and Areas of Learning and Experience</a:t>
            </a:r>
            <a:endParaRPr lang="en-US">
              <a:cs typeface="Calibri" panose="020F0502020204030204"/>
            </a:endParaRPr>
          </a:p>
          <a:p>
            <a:endParaRPr lang="en-US" sz="2000" b="1" dirty="0">
              <a:latin typeface="Ink Free"/>
              <a:ea typeface="+mn-lt"/>
              <a:cs typeface="+mn-lt"/>
            </a:endParaRPr>
          </a:p>
          <a:p>
            <a:pPr algn="just"/>
            <a:r>
              <a:rPr lang="en-US" sz="1100" dirty="0">
                <a:latin typeface="Calibri"/>
                <a:ea typeface="+mn-lt"/>
                <a:cs typeface="+mn-lt"/>
              </a:rPr>
              <a:t>Our 'Aspire' curriculum will provide rich opportunities and authentic learning experiences to develop the key concepts, knowledge and skills as described in the statements of what matters and in line with the Statements of What Matters Code.</a:t>
            </a:r>
          </a:p>
          <a:p>
            <a:pPr algn="just"/>
            <a:endParaRPr lang="en-US" sz="1100" dirty="0">
              <a:latin typeface="Calibri"/>
              <a:cs typeface="Calibri"/>
            </a:endParaRPr>
          </a:p>
          <a:p>
            <a:r>
              <a:rPr lang="en-US" sz="1100" dirty="0">
                <a:latin typeface="Calibri"/>
                <a:ea typeface="+mn-lt"/>
                <a:cs typeface="+mn-lt"/>
              </a:rPr>
              <a:t>Our curriculum will provide learning experiences through the 6 </a:t>
            </a:r>
            <a:r>
              <a:rPr lang="en-US" sz="1100" err="1">
                <a:latin typeface="Calibri"/>
                <a:ea typeface="+mn-lt"/>
                <a:cs typeface="+mn-lt"/>
              </a:rPr>
              <a:t>AoLEs</a:t>
            </a:r>
            <a:r>
              <a:rPr lang="en-US" sz="1100" dirty="0">
                <a:latin typeface="Calibri"/>
                <a:ea typeface="+mn-lt"/>
                <a:cs typeface="+mn-lt"/>
              </a:rPr>
              <a:t> of:</a:t>
            </a:r>
          </a:p>
          <a:p>
            <a:r>
              <a:rPr lang="en-US" sz="1100" dirty="0">
                <a:latin typeface="Calibri"/>
                <a:ea typeface="+mn-lt"/>
                <a:cs typeface="+mn-lt"/>
              </a:rPr>
              <a:t>• Languages, Literacy and Communication</a:t>
            </a:r>
          </a:p>
          <a:p>
            <a:r>
              <a:rPr lang="en-US" sz="1100" dirty="0">
                <a:latin typeface="Calibri"/>
                <a:ea typeface="+mn-lt"/>
                <a:cs typeface="+mn-lt"/>
              </a:rPr>
              <a:t>• Expressive Arts</a:t>
            </a:r>
          </a:p>
          <a:p>
            <a:r>
              <a:rPr lang="en-US" sz="1100" dirty="0">
                <a:latin typeface="Calibri"/>
                <a:ea typeface="+mn-lt"/>
                <a:cs typeface="+mn-lt"/>
              </a:rPr>
              <a:t>• Science and Technology</a:t>
            </a:r>
          </a:p>
          <a:p>
            <a:r>
              <a:rPr lang="en-US" sz="1100" dirty="0">
                <a:latin typeface="Calibri"/>
                <a:ea typeface="+mn-lt"/>
                <a:cs typeface="+mn-lt"/>
              </a:rPr>
              <a:t>• Humanities</a:t>
            </a:r>
          </a:p>
          <a:p>
            <a:r>
              <a:rPr lang="en-US" sz="1100" dirty="0">
                <a:latin typeface="Calibri"/>
                <a:ea typeface="+mn-lt"/>
                <a:cs typeface="+mn-lt"/>
              </a:rPr>
              <a:t>• </a:t>
            </a:r>
            <a:r>
              <a:rPr lang="en-US" sz="1100" err="1">
                <a:latin typeface="Calibri"/>
                <a:ea typeface="+mn-lt"/>
                <a:cs typeface="+mn-lt"/>
              </a:rPr>
              <a:t>Maths</a:t>
            </a:r>
            <a:r>
              <a:rPr lang="en-US" sz="1100" dirty="0">
                <a:latin typeface="Calibri"/>
                <a:ea typeface="+mn-lt"/>
                <a:cs typeface="+mn-lt"/>
              </a:rPr>
              <a:t> and Numeracy</a:t>
            </a:r>
          </a:p>
          <a:p>
            <a:r>
              <a:rPr lang="en-US" sz="1100" dirty="0">
                <a:latin typeface="Calibri"/>
                <a:ea typeface="+mn-lt"/>
                <a:cs typeface="+mn-lt"/>
              </a:rPr>
              <a:t>• Health and Wellbeing</a:t>
            </a:r>
          </a:p>
          <a:p>
            <a:endParaRPr lang="en-US" sz="1100" dirty="0">
              <a:latin typeface="Calibri"/>
              <a:cs typeface="Calibri"/>
            </a:endParaRPr>
          </a:p>
          <a:p>
            <a:r>
              <a:rPr lang="en-US" sz="1100" dirty="0">
                <a:latin typeface="Calibri"/>
                <a:ea typeface="+mn-lt"/>
                <a:cs typeface="+mn-lt"/>
              </a:rPr>
              <a:t>We will provide pupils with broad and balanced whole school </a:t>
            </a:r>
          </a:p>
          <a:p>
            <a:r>
              <a:rPr lang="en-US" sz="1100" dirty="0">
                <a:latin typeface="Calibri"/>
                <a:ea typeface="+mn-lt"/>
                <a:cs typeface="+mn-lt"/>
              </a:rPr>
              <a:t>themes that focus on developing deep learning in a particular </a:t>
            </a:r>
          </a:p>
          <a:p>
            <a:r>
              <a:rPr lang="en-US" sz="1100" err="1">
                <a:latin typeface="Calibri"/>
                <a:ea typeface="+mn-lt"/>
                <a:cs typeface="+mn-lt"/>
              </a:rPr>
              <a:t>AoLE</a:t>
            </a:r>
            <a:r>
              <a:rPr lang="en-US" sz="1100" dirty="0">
                <a:latin typeface="Calibri"/>
                <a:ea typeface="+mn-lt"/>
                <a:cs typeface="+mn-lt"/>
              </a:rPr>
              <a:t> using concepts to make meaningful connections between </a:t>
            </a:r>
          </a:p>
          <a:p>
            <a:r>
              <a:rPr lang="en-US" sz="1100" dirty="0">
                <a:latin typeface="Calibri"/>
                <a:ea typeface="+mn-lt"/>
                <a:cs typeface="+mn-lt"/>
              </a:rPr>
              <a:t>them in an engaging and challenging way. </a:t>
            </a:r>
          </a:p>
          <a:p>
            <a:endParaRPr lang="en-US" sz="1100" dirty="0">
              <a:latin typeface="Calibri"/>
              <a:ea typeface="+mn-lt"/>
              <a:cs typeface="+mn-lt"/>
            </a:endParaRPr>
          </a:p>
          <a:p>
            <a:r>
              <a:rPr lang="en-US" sz="1100" dirty="0">
                <a:latin typeface="Calibri"/>
                <a:ea typeface="+mn-lt"/>
                <a:cs typeface="+mn-lt"/>
              </a:rPr>
              <a:t>Themes</a:t>
            </a:r>
            <a:r>
              <a:rPr lang="en-US" sz="1100" dirty="0">
                <a:latin typeface="Calibri"/>
                <a:cs typeface="Calibri"/>
              </a:rPr>
              <a:t> will provide opportunities for cross cutting themes to be</a:t>
            </a:r>
          </a:p>
          <a:p>
            <a:r>
              <a:rPr lang="en-US" sz="1100" dirty="0">
                <a:latin typeface="Calibri"/>
                <a:cs typeface="Calibri"/>
              </a:rPr>
              <a:t>incorporated throughout allowing learners to consider local and </a:t>
            </a:r>
          </a:p>
          <a:p>
            <a:r>
              <a:rPr lang="en-US" sz="1100" dirty="0">
                <a:latin typeface="Calibri"/>
                <a:cs typeface="Calibri"/>
              </a:rPr>
              <a:t>global issues; develop an understanding of Relationships and Sexuality </a:t>
            </a:r>
          </a:p>
          <a:p>
            <a:r>
              <a:rPr lang="en-US" sz="1100" dirty="0">
                <a:latin typeface="Calibri"/>
                <a:cs typeface="Calibri"/>
              </a:rPr>
              <a:t>Education, learn about Human Rights Education and Diversity and </a:t>
            </a:r>
          </a:p>
          <a:p>
            <a:r>
              <a:rPr lang="en-US" sz="1100" dirty="0">
                <a:latin typeface="Calibri"/>
                <a:cs typeface="Calibri"/>
              </a:rPr>
              <a:t>learn about Careers and work-related experiences.</a:t>
            </a:r>
          </a:p>
          <a:p>
            <a:endParaRPr lang="en-US" sz="1100" dirty="0">
              <a:latin typeface="Calibri"/>
              <a:cs typeface="Calibri"/>
            </a:endParaRPr>
          </a:p>
          <a:p>
            <a:r>
              <a:rPr lang="en-US" sz="1100" dirty="0">
                <a:latin typeface="Calibri"/>
                <a:cs typeface="Calibri"/>
              </a:rPr>
              <a:t>Children who learn in this way will be actively involved in the </a:t>
            </a:r>
          </a:p>
          <a:p>
            <a:r>
              <a:rPr lang="en-US" sz="1100" dirty="0">
                <a:latin typeface="Calibri"/>
                <a:cs typeface="Calibri"/>
              </a:rPr>
              <a:t>learning process and will  inspire our curriculum through pupil voice.</a:t>
            </a:r>
            <a:endParaRPr lang="en-US" sz="1100">
              <a:latin typeface="Calibri"/>
              <a:cs typeface="Calibri" panose="020F0502020204030204"/>
            </a:endParaRPr>
          </a:p>
          <a:p>
            <a:endParaRPr lang="en-US" sz="1200" dirty="0">
              <a:latin typeface="Corbel Light"/>
              <a:cs typeface="Calibri"/>
            </a:endParaRPr>
          </a:p>
        </p:txBody>
      </p:sp>
      <p:graphicFrame>
        <p:nvGraphicFramePr>
          <p:cNvPr id="200" name="Diagram 199">
            <a:extLst>
              <a:ext uri="{FF2B5EF4-FFF2-40B4-BE49-F238E27FC236}">
                <a16:creationId xmlns:a16="http://schemas.microsoft.com/office/drawing/2014/main" id="{272FA924-411C-0FD6-D729-A566F1F57A6A}"/>
              </a:ext>
            </a:extLst>
          </p:cNvPr>
          <p:cNvGraphicFramePr/>
          <p:nvPr>
            <p:extLst>
              <p:ext uri="{D42A27DB-BD31-4B8C-83A1-F6EECF244321}">
                <p14:modId xmlns:p14="http://schemas.microsoft.com/office/powerpoint/2010/main" val="1011656656"/>
              </p:ext>
            </p:extLst>
          </p:nvPr>
        </p:nvGraphicFramePr>
        <p:xfrm>
          <a:off x="3705543" y="5956064"/>
          <a:ext cx="4047435" cy="246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8" name="TextBox 217">
            <a:extLst>
              <a:ext uri="{FF2B5EF4-FFF2-40B4-BE49-F238E27FC236}">
                <a16:creationId xmlns:a16="http://schemas.microsoft.com/office/drawing/2014/main" id="{13677083-C3C2-56DB-D6EA-8BBA87142FC2}"/>
              </a:ext>
            </a:extLst>
          </p:cNvPr>
          <p:cNvSpPr txBox="1"/>
          <p:nvPr/>
        </p:nvSpPr>
        <p:spPr>
          <a:xfrm>
            <a:off x="5044447" y="5445286"/>
            <a:ext cx="1408899" cy="510778"/>
          </a:xfrm>
          <a:prstGeom prst="roundRect">
            <a:avLst/>
          </a:prstGeom>
          <a:noFill/>
          <a:ln w="38100">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Whole School Themes</a:t>
            </a:r>
          </a:p>
        </p:txBody>
      </p:sp>
      <p:sp>
        <p:nvSpPr>
          <p:cNvPr id="220" name="TextBox 219">
            <a:extLst>
              <a:ext uri="{FF2B5EF4-FFF2-40B4-BE49-F238E27FC236}">
                <a16:creationId xmlns:a16="http://schemas.microsoft.com/office/drawing/2014/main" id="{35DA6224-3A50-92C9-1D97-3CAA3BC2DC70}"/>
              </a:ext>
            </a:extLst>
          </p:cNvPr>
          <p:cNvSpPr txBox="1"/>
          <p:nvPr/>
        </p:nvSpPr>
        <p:spPr>
          <a:xfrm>
            <a:off x="-1473390" y="9497465"/>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2" name="Oval 1"/>
          <p:cNvSpPr/>
          <p:nvPr/>
        </p:nvSpPr>
        <p:spPr>
          <a:xfrm>
            <a:off x="609600" y="1998714"/>
            <a:ext cx="1028700" cy="1028700"/>
          </a:xfrm>
          <a:prstGeom prst="ellipse">
            <a:avLst/>
          </a:prstGeom>
          <a:noFill/>
          <a:ln w="76200">
            <a:solidFill>
              <a:srgbClr val="C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05908" y="9259040"/>
            <a:ext cx="1518211" cy="1518211"/>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rot="3099193">
            <a:off x="-679605" y="-727861"/>
            <a:ext cx="1849658" cy="1594533"/>
          </a:xfrm>
          <a:prstGeom prst="triangl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nut 5"/>
          <p:cNvSpPr/>
          <p:nvPr/>
        </p:nvSpPr>
        <p:spPr>
          <a:xfrm>
            <a:off x="6162635" y="3171779"/>
            <a:ext cx="600964" cy="600964"/>
          </a:xfrm>
          <a:prstGeom prst="donut">
            <a:avLst>
              <a:gd name="adj" fmla="val 765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c 6"/>
          <p:cNvSpPr/>
          <p:nvPr/>
        </p:nvSpPr>
        <p:spPr>
          <a:xfrm rot="15577759">
            <a:off x="4849303" y="1701588"/>
            <a:ext cx="2154145" cy="2171862"/>
          </a:xfrm>
          <a:prstGeom prst="arc">
            <a:avLst>
              <a:gd name="adj1" fmla="val 14023850"/>
              <a:gd name="adj2" fmla="val 18991012"/>
            </a:avLst>
          </a:prstGeom>
          <a:noFill/>
          <a:ln w="762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Connector 8"/>
          <p:cNvCxnSpPr/>
          <p:nvPr/>
        </p:nvCxnSpPr>
        <p:spPr>
          <a:xfrm flipV="1">
            <a:off x="5297273" y="8970558"/>
            <a:ext cx="1560727" cy="16042"/>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5400000">
            <a:off x="4984111" y="1781319"/>
            <a:ext cx="1914741" cy="1914741"/>
          </a:xfrm>
          <a:prstGeom prst="ellipse">
            <a:avLst/>
          </a:prstGeom>
          <a:blipFill dpi="0" rotWithShape="1">
            <a:blip r:embed="rId7" cstate="hqprint">
              <a:extLst>
                <a:ext uri="{28A0092B-C50C-407E-A947-70E740481C1C}">
                  <a14:useLocalDpi xmlns:a14="http://schemas.microsoft.com/office/drawing/2010/main" val="0"/>
                </a:ext>
              </a:extLst>
            </a:blip>
            <a:srcRect/>
            <a:stretch>
              <a:fillRect/>
            </a:stretch>
          </a:blip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991629E-BCEC-3ECB-7A95-8F5D74A9A382}"/>
              </a:ext>
            </a:extLst>
          </p:cNvPr>
          <p:cNvSpPr txBox="1"/>
          <p:nvPr/>
        </p:nvSpPr>
        <p:spPr>
          <a:xfrm>
            <a:off x="1567543" y="767443"/>
            <a:ext cx="3722914" cy="1224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3" name="TextBox 32">
            <a:extLst>
              <a:ext uri="{FF2B5EF4-FFF2-40B4-BE49-F238E27FC236}">
                <a16:creationId xmlns:a16="http://schemas.microsoft.com/office/drawing/2014/main" id="{97017864-2418-8EA1-2C02-D3F8D17DF3F5}"/>
              </a:ext>
            </a:extLst>
          </p:cNvPr>
          <p:cNvSpPr txBox="1"/>
          <p:nvPr/>
        </p:nvSpPr>
        <p:spPr>
          <a:xfrm>
            <a:off x="1125029" y="463452"/>
            <a:ext cx="4734059" cy="1292662"/>
          </a:xfrm>
          <a:prstGeom prst="rect">
            <a:avLst/>
          </a:prstGeom>
          <a:noFill/>
        </p:spPr>
        <p:txBody>
          <a:bodyPr wrap="square" lIns="91440" tIns="45720" rIns="91440" bIns="45720" rtlCol="0" anchor="t">
            <a:spAutoFit/>
          </a:bodyPr>
          <a:lstStyle/>
          <a:p>
            <a:pPr algn="just"/>
            <a:endParaRPr lang="en-US" sz="1200" dirty="0">
              <a:latin typeface="Corbel Light"/>
              <a:cs typeface="Calibri"/>
            </a:endParaRPr>
          </a:p>
          <a:p>
            <a:pPr algn="just"/>
            <a:r>
              <a:rPr lang="en-US" sz="1100" dirty="0">
                <a:latin typeface="Calibri"/>
                <a:cs typeface="Calibri"/>
              </a:rPr>
              <a:t>We will provide a curriculum that is unique to our school and one that provides aspiration to every pupil, putting pupils at the heart of everything we do, providing them with a voice and valuing them as individuals. Through engaging, meaningful, authentic learning opportunities pupils experience a thematic inquiry approach to learning that helps them to make connections and learn through memorable experiences that are inclusive for all.</a:t>
            </a:r>
            <a:endParaRPr lang="en-US" sz="1100" b="1">
              <a:latin typeface="Calibri"/>
              <a:cs typeface="Calibri"/>
            </a:endParaRPr>
          </a:p>
        </p:txBody>
      </p:sp>
    </p:spTree>
    <p:extLst>
      <p:ext uri="{BB962C8B-B14F-4D97-AF65-F5344CB8AC3E}">
        <p14:creationId xmlns:p14="http://schemas.microsoft.com/office/powerpoint/2010/main" val="414645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FB760D5-16D6-4286-8057-86661EB8A666}"/>
              </a:ext>
            </a:extLst>
          </p:cNvPr>
          <p:cNvSpPr/>
          <p:nvPr/>
        </p:nvSpPr>
        <p:spPr>
          <a:xfrm>
            <a:off x="220976" y="72117"/>
            <a:ext cx="674671" cy="67467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D6E754BC-D0F8-4052-8D0C-3689884304C0}"/>
              </a:ext>
            </a:extLst>
          </p:cNvPr>
          <p:cNvSpPr/>
          <p:nvPr/>
        </p:nvSpPr>
        <p:spPr>
          <a:xfrm rot="287967">
            <a:off x="-1323189" y="-1354065"/>
            <a:ext cx="1961903" cy="1691296"/>
          </a:xfrm>
          <a:prstGeom prst="triangl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c 17">
            <a:extLst>
              <a:ext uri="{FF2B5EF4-FFF2-40B4-BE49-F238E27FC236}">
                <a16:creationId xmlns:a16="http://schemas.microsoft.com/office/drawing/2014/main" id="{CDD19C6F-D8C0-4788-83E9-F9666AFFE090}"/>
              </a:ext>
            </a:extLst>
          </p:cNvPr>
          <p:cNvSpPr/>
          <p:nvPr/>
        </p:nvSpPr>
        <p:spPr>
          <a:xfrm rot="13687212">
            <a:off x="4199506" y="7895614"/>
            <a:ext cx="3130812" cy="2761289"/>
          </a:xfrm>
          <a:prstGeom prst="arc">
            <a:avLst>
              <a:gd name="adj1" fmla="val 17171591"/>
              <a:gd name="adj2" fmla="val 20403715"/>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a:extLst>
              <a:ext uri="{FF2B5EF4-FFF2-40B4-BE49-F238E27FC236}">
                <a16:creationId xmlns:a16="http://schemas.microsoft.com/office/drawing/2014/main" id="{F8FFA6E4-A152-4FCC-86FD-5DCFE80BFEB2}"/>
              </a:ext>
            </a:extLst>
          </p:cNvPr>
          <p:cNvSpPr/>
          <p:nvPr/>
        </p:nvSpPr>
        <p:spPr>
          <a:xfrm>
            <a:off x="5571444" y="-681754"/>
            <a:ext cx="992041" cy="99204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FA1C6AA-4D37-49DC-9392-845358078E7D}"/>
              </a:ext>
            </a:extLst>
          </p:cNvPr>
          <p:cNvSpPr/>
          <p:nvPr/>
        </p:nvSpPr>
        <p:spPr>
          <a:xfrm>
            <a:off x="-434961" y="3182040"/>
            <a:ext cx="891729" cy="9349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D7BD2D63-B3AF-4D92-9725-9A3F7707B0F3}"/>
              </a:ext>
            </a:extLst>
          </p:cNvPr>
          <p:cNvCxnSpPr>
            <a:cxnSpLocks/>
          </p:cNvCxnSpPr>
          <p:nvPr/>
        </p:nvCxnSpPr>
        <p:spPr>
          <a:xfrm flipH="1">
            <a:off x="5571444" y="514339"/>
            <a:ext cx="1505236" cy="0"/>
          </a:xfrm>
          <a:prstGeom prst="line">
            <a:avLst/>
          </a:prstGeom>
          <a:ln w="762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9461175A-6F2D-4AAE-9879-91AFBD3CEBDF}"/>
              </a:ext>
            </a:extLst>
          </p:cNvPr>
          <p:cNvSpPr/>
          <p:nvPr/>
        </p:nvSpPr>
        <p:spPr>
          <a:xfrm rot="10603652">
            <a:off x="292145" y="3445073"/>
            <a:ext cx="479183" cy="413089"/>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4051407-4757-92D4-C500-63930AD512A2}"/>
              </a:ext>
            </a:extLst>
          </p:cNvPr>
          <p:cNvSpPr txBox="1"/>
          <p:nvPr/>
        </p:nvSpPr>
        <p:spPr>
          <a:xfrm>
            <a:off x="52893" y="9568932"/>
            <a:ext cx="6223379" cy="307777"/>
          </a:xfrm>
          <a:prstGeom prst="rect">
            <a:avLst/>
          </a:prstGeom>
          <a:noFill/>
        </p:spPr>
        <p:txBody>
          <a:bodyPr wrap="square" lIns="91440" tIns="45720" rIns="91440" bIns="45720" rtlCol="0" anchor="t">
            <a:spAutoFit/>
          </a:bodyPr>
          <a:lstStyle/>
          <a:p>
            <a:r>
              <a:rPr lang="en-GB" sz="1400" dirty="0">
                <a:solidFill>
                  <a:srgbClr val="0070C0"/>
                </a:solidFill>
                <a:latin typeface="Corbel Light"/>
              </a:rPr>
              <a:t>Learning, Enjoying and Achieving Together</a:t>
            </a:r>
          </a:p>
        </p:txBody>
      </p:sp>
      <p:sp>
        <p:nvSpPr>
          <p:cNvPr id="3" name="Arc 2"/>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5400000">
            <a:off x="4518140" y="7797308"/>
            <a:ext cx="2605024" cy="2605024"/>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59A4381-5918-8667-EE5A-D70429C18091}"/>
              </a:ext>
            </a:extLst>
          </p:cNvPr>
          <p:cNvSpPr txBox="1"/>
          <p:nvPr/>
        </p:nvSpPr>
        <p:spPr>
          <a:xfrm>
            <a:off x="646474" y="286492"/>
            <a:ext cx="7750132" cy="9725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C00000"/>
                </a:solidFill>
                <a:ea typeface="+mn-lt"/>
                <a:cs typeface="+mn-lt"/>
              </a:rPr>
              <a:t>                                         THE GOVERNORS</a:t>
            </a:r>
            <a:endParaRPr lang="en-US" sz="1600" b="1" dirty="0">
              <a:solidFill>
                <a:srgbClr val="C00000"/>
              </a:solidFill>
              <a:ea typeface="+mn-lt"/>
              <a:cs typeface="+mn-lt"/>
            </a:endParaRPr>
          </a:p>
          <a:p>
            <a:endParaRPr lang="en-US" sz="1600" b="1" dirty="0">
              <a:solidFill>
                <a:srgbClr val="C00000"/>
              </a:solidFill>
              <a:ea typeface="+mn-lt"/>
              <a:cs typeface="+mn-lt"/>
            </a:endParaRPr>
          </a:p>
          <a:p>
            <a:r>
              <a:rPr lang="en-GB" sz="1400" b="1" dirty="0">
                <a:solidFill>
                  <a:srgbClr val="C00000"/>
                </a:solidFill>
                <a:ea typeface="+mn-lt"/>
                <a:cs typeface="+mn-lt"/>
              </a:rPr>
              <a:t>Chair: Mr Roy Maddox</a:t>
            </a:r>
            <a:endParaRPr lang="en-US" sz="1400" dirty="0">
              <a:solidFill>
                <a:srgbClr val="C00000"/>
              </a:solidFill>
              <a:ea typeface="+mn-lt"/>
              <a:cs typeface="+mn-lt"/>
            </a:endParaRPr>
          </a:p>
          <a:p>
            <a:endParaRPr lang="en-US" sz="1400" dirty="0">
              <a:solidFill>
                <a:srgbClr val="C00000"/>
              </a:solidFill>
              <a:ea typeface="+mn-lt"/>
              <a:cs typeface="+mn-lt"/>
            </a:endParaRPr>
          </a:p>
          <a:p>
            <a:r>
              <a:rPr lang="en-GB" sz="1400" b="1" dirty="0">
                <a:solidFill>
                  <a:srgbClr val="C00000"/>
                </a:solidFill>
                <a:ea typeface="+mn-lt"/>
                <a:cs typeface="+mn-lt"/>
              </a:rPr>
              <a:t>What are Governors?</a:t>
            </a:r>
            <a:endParaRPr lang="en-US" sz="1400" dirty="0">
              <a:solidFill>
                <a:srgbClr val="C00000"/>
              </a:solidFill>
              <a:ea typeface="+mn-lt"/>
              <a:cs typeface="+mn-lt"/>
            </a:endParaRPr>
          </a:p>
          <a:p>
            <a:endParaRPr lang="en-US" sz="1000" dirty="0">
              <a:ea typeface="+mn-lt"/>
              <a:cs typeface="+mn-lt"/>
            </a:endParaRPr>
          </a:p>
          <a:p>
            <a:r>
              <a:rPr lang="en-GB" sz="1100" dirty="0">
                <a:ea typeface="+mn-lt"/>
                <a:cs typeface="+mn-lt"/>
              </a:rPr>
              <a:t>Governors are like a board of directors, and they make decisions about how the school is run.</a:t>
            </a:r>
            <a:endParaRPr lang="en-US" sz="1100" dirty="0">
              <a:ea typeface="+mn-lt"/>
              <a:cs typeface="+mn-lt"/>
            </a:endParaRPr>
          </a:p>
          <a:p>
            <a:endParaRPr lang="en-US" sz="1100" dirty="0">
              <a:ea typeface="+mn-lt"/>
              <a:cs typeface="+mn-lt"/>
            </a:endParaRPr>
          </a:p>
          <a:p>
            <a:r>
              <a:rPr lang="en-GB" sz="1100" dirty="0">
                <a:ea typeface="+mn-lt"/>
                <a:cs typeface="+mn-lt"/>
              </a:rPr>
              <a:t>They meet at least once a term at school.</a:t>
            </a:r>
            <a:endParaRPr lang="en-US" sz="1100" dirty="0">
              <a:ea typeface="+mn-lt"/>
              <a:cs typeface="+mn-lt"/>
            </a:endParaRPr>
          </a:p>
          <a:p>
            <a:endParaRPr lang="en-US" sz="1100" dirty="0">
              <a:ea typeface="+mn-lt"/>
              <a:cs typeface="+mn-lt"/>
            </a:endParaRPr>
          </a:p>
          <a:p>
            <a:r>
              <a:rPr lang="en-GB" sz="1100" dirty="0">
                <a:ea typeface="+mn-lt"/>
                <a:cs typeface="+mn-lt"/>
              </a:rPr>
              <a:t>Governors are appointed to help …</a:t>
            </a:r>
            <a:endParaRPr lang="en-US" sz="1100" dirty="0">
              <a:ea typeface="+mn-lt"/>
              <a:cs typeface="+mn-lt"/>
            </a:endParaRPr>
          </a:p>
          <a:p>
            <a:r>
              <a:rPr lang="en-GB" sz="1100" b="1" dirty="0">
                <a:solidFill>
                  <a:srgbClr val="9A0000"/>
                </a:solidFill>
                <a:ea typeface="+mn-lt"/>
                <a:cs typeface="+mn-lt"/>
              </a:rPr>
              <a:t>1. </a:t>
            </a:r>
            <a:r>
              <a:rPr lang="en-GB" sz="1100" dirty="0">
                <a:ea typeface="+mn-lt"/>
                <a:cs typeface="+mn-lt"/>
              </a:rPr>
              <a:t>decide what is taught;</a:t>
            </a:r>
            <a:endParaRPr lang="en-US" sz="1100" dirty="0">
              <a:ea typeface="+mn-lt"/>
              <a:cs typeface="+mn-lt"/>
            </a:endParaRPr>
          </a:p>
          <a:p>
            <a:r>
              <a:rPr lang="en-GB" sz="1100" b="1" dirty="0">
                <a:solidFill>
                  <a:srgbClr val="9A0000"/>
                </a:solidFill>
                <a:ea typeface="+mn-lt"/>
                <a:cs typeface="+mn-lt"/>
              </a:rPr>
              <a:t>2. </a:t>
            </a:r>
            <a:r>
              <a:rPr lang="en-GB" sz="1100" dirty="0">
                <a:ea typeface="+mn-lt"/>
                <a:cs typeface="+mn-lt"/>
              </a:rPr>
              <a:t>set standards of behaviour;</a:t>
            </a:r>
            <a:endParaRPr lang="en-US" sz="1100" dirty="0">
              <a:ea typeface="+mn-lt"/>
              <a:cs typeface="+mn-lt"/>
            </a:endParaRPr>
          </a:p>
          <a:p>
            <a:r>
              <a:rPr lang="en-GB" sz="1100" b="1" dirty="0">
                <a:solidFill>
                  <a:srgbClr val="9A0000"/>
                </a:solidFill>
                <a:ea typeface="+mn-lt"/>
                <a:cs typeface="+mn-lt"/>
              </a:rPr>
              <a:t>3. </a:t>
            </a:r>
            <a:r>
              <a:rPr lang="en-GB" sz="1100" dirty="0">
                <a:ea typeface="+mn-lt"/>
                <a:cs typeface="+mn-lt"/>
              </a:rPr>
              <a:t>interview and select staff;</a:t>
            </a:r>
            <a:endParaRPr lang="en-US" sz="1100" dirty="0">
              <a:ea typeface="+mn-lt"/>
              <a:cs typeface="+mn-lt"/>
            </a:endParaRPr>
          </a:p>
          <a:p>
            <a:r>
              <a:rPr lang="en-GB" sz="1100" b="1" dirty="0">
                <a:solidFill>
                  <a:srgbClr val="9A0000"/>
                </a:solidFill>
                <a:ea typeface="+mn-lt"/>
                <a:cs typeface="+mn-lt"/>
              </a:rPr>
              <a:t>4. </a:t>
            </a:r>
            <a:r>
              <a:rPr lang="en-GB" sz="1100" dirty="0">
                <a:ea typeface="+mn-lt"/>
                <a:cs typeface="+mn-lt"/>
              </a:rPr>
              <a:t>decide how the school budget is spent.</a:t>
            </a:r>
            <a:endParaRPr lang="en-US" sz="1100" dirty="0">
              <a:ea typeface="+mn-lt"/>
              <a:cs typeface="+mn-lt"/>
            </a:endParaRPr>
          </a:p>
          <a:p>
            <a:endParaRPr lang="en-US" sz="1100" dirty="0">
              <a:ea typeface="+mn-lt"/>
              <a:cs typeface="+mn-lt"/>
            </a:endParaRPr>
          </a:p>
          <a:p>
            <a:r>
              <a:rPr lang="en-GB" sz="1100" dirty="0">
                <a:ea typeface="+mn-lt"/>
                <a:cs typeface="+mn-lt"/>
              </a:rPr>
              <a:t>Governors work together. They cannot act individually.</a:t>
            </a:r>
            <a:endParaRPr lang="en-US" sz="1100" dirty="0">
              <a:ea typeface="+mn-lt"/>
              <a:cs typeface="+mn-lt"/>
            </a:endParaRPr>
          </a:p>
          <a:p>
            <a:endParaRPr lang="en-US" sz="1100" dirty="0">
              <a:ea typeface="+mn-lt"/>
              <a:cs typeface="+mn-lt"/>
            </a:endParaRPr>
          </a:p>
          <a:p>
            <a:r>
              <a:rPr lang="en-GB" sz="1100" dirty="0">
                <a:ea typeface="+mn-lt"/>
                <a:cs typeface="+mn-lt"/>
              </a:rPr>
              <a:t>School Governors are </a:t>
            </a:r>
            <a:r>
              <a:rPr lang="en-GB" sz="1100" dirty="0">
                <a:solidFill>
                  <a:srgbClr val="000000"/>
                </a:solidFill>
                <a:ea typeface="+mn-lt"/>
                <a:cs typeface="+mn-lt"/>
              </a:rPr>
              <a:t>parents, teachers</a:t>
            </a:r>
            <a:r>
              <a:rPr lang="en-GB" sz="1100" dirty="0">
                <a:ea typeface="+mn-lt"/>
                <a:cs typeface="+mn-lt"/>
              </a:rPr>
              <a:t> at the school, local council representatives, community representatives.</a:t>
            </a:r>
            <a:endParaRPr lang="en-US" sz="1100" dirty="0">
              <a:ea typeface="+mn-lt"/>
              <a:cs typeface="+mn-lt"/>
            </a:endParaRPr>
          </a:p>
          <a:p>
            <a:endParaRPr lang="en-GB" sz="1100" dirty="0">
              <a:ea typeface="+mn-lt"/>
              <a:cs typeface="+mn-lt"/>
            </a:endParaRPr>
          </a:p>
          <a:p>
            <a:r>
              <a:rPr lang="en-GB" sz="1100" dirty="0">
                <a:ea typeface="+mn-lt"/>
                <a:cs typeface="+mn-lt"/>
              </a:rPr>
              <a:t>Parent Governors have a child in the school, </a:t>
            </a:r>
            <a:r>
              <a:rPr lang="en-GB" sz="1100" dirty="0">
                <a:solidFill>
                  <a:srgbClr val="000000"/>
                </a:solidFill>
                <a:ea typeface="+mn-lt"/>
                <a:cs typeface="+mn-lt"/>
              </a:rPr>
              <a:t>are</a:t>
            </a:r>
            <a:r>
              <a:rPr lang="en-GB" sz="1100" dirty="0">
                <a:ea typeface="+mn-lt"/>
                <a:cs typeface="+mn-lt"/>
              </a:rPr>
              <a:t> elected by parents at the school, serve as do other </a:t>
            </a:r>
            <a:endParaRPr lang="en-US" sz="1100" dirty="0">
              <a:ea typeface="+mn-lt"/>
              <a:cs typeface="+mn-lt"/>
            </a:endParaRPr>
          </a:p>
          <a:p>
            <a:r>
              <a:rPr lang="en-GB" sz="1100" dirty="0">
                <a:ea typeface="+mn-lt"/>
                <a:cs typeface="+mn-lt"/>
              </a:rPr>
              <a:t>governors for four years.</a:t>
            </a:r>
            <a:endParaRPr lang="en-US" sz="1100" dirty="0">
              <a:ea typeface="+mn-lt"/>
              <a:cs typeface="+mn-lt"/>
            </a:endParaRPr>
          </a:p>
          <a:p>
            <a:endParaRPr lang="en-US" sz="1200" dirty="0">
              <a:solidFill>
                <a:srgbClr val="C00000"/>
              </a:solidFill>
              <a:ea typeface="+mn-lt"/>
              <a:cs typeface="+mn-lt"/>
            </a:endParaRPr>
          </a:p>
          <a:p>
            <a:r>
              <a:rPr lang="en-GB" sz="1200" b="1" dirty="0">
                <a:solidFill>
                  <a:srgbClr val="C00000"/>
                </a:solidFill>
                <a:ea typeface="+mn-lt"/>
                <a:cs typeface="+mn-lt"/>
              </a:rPr>
              <a:t>Why are Parents on the Governing Body?</a:t>
            </a:r>
            <a:endParaRPr lang="en-US" sz="1200" dirty="0">
              <a:solidFill>
                <a:srgbClr val="C00000"/>
              </a:solidFill>
              <a:ea typeface="+mn-lt"/>
              <a:cs typeface="+mn-lt"/>
            </a:endParaRPr>
          </a:p>
          <a:p>
            <a:r>
              <a:rPr lang="en-GB" sz="1100" dirty="0">
                <a:ea typeface="+mn-lt"/>
                <a:cs typeface="+mn-lt"/>
              </a:rPr>
              <a:t>Parents bring the views of parents to the Governing Body, but they speak and act as individuals.</a:t>
            </a:r>
            <a:endParaRPr lang="en-US" sz="1100">
              <a:ea typeface="+mn-lt"/>
              <a:cs typeface="+mn-lt"/>
            </a:endParaRPr>
          </a:p>
          <a:p>
            <a:r>
              <a:rPr lang="en-GB" sz="1100" dirty="0">
                <a:ea typeface="+mn-lt"/>
                <a:cs typeface="+mn-lt"/>
              </a:rPr>
              <a:t>They do not vote for all parents in general.</a:t>
            </a:r>
            <a:endParaRPr lang="en-US" sz="1100">
              <a:ea typeface="+mn-lt"/>
              <a:cs typeface="+mn-lt"/>
            </a:endParaRPr>
          </a:p>
          <a:p>
            <a:r>
              <a:rPr lang="en-GB" sz="1100" dirty="0">
                <a:ea typeface="+mn-lt"/>
                <a:cs typeface="+mn-lt"/>
              </a:rPr>
              <a:t>They have equal status in the work of the Governing Body and have voting rights.</a:t>
            </a:r>
            <a:endParaRPr lang="en-US" sz="1100">
              <a:ea typeface="+mn-lt"/>
              <a:cs typeface="+mn-lt"/>
            </a:endParaRPr>
          </a:p>
          <a:p>
            <a:endParaRPr lang="en-GB" sz="1400" b="1" dirty="0">
              <a:solidFill>
                <a:srgbClr val="9A0000"/>
              </a:solidFill>
              <a:ea typeface="+mn-lt"/>
              <a:cs typeface="+mn-lt"/>
            </a:endParaRPr>
          </a:p>
          <a:p>
            <a:r>
              <a:rPr lang="en-GB" sz="1400" b="1" dirty="0">
                <a:solidFill>
                  <a:srgbClr val="C00000"/>
                </a:solidFill>
                <a:ea typeface="+mn-lt"/>
                <a:cs typeface="+mn-lt"/>
              </a:rPr>
              <a:t>OUR CURRENT GOVERNORS</a:t>
            </a:r>
            <a:endParaRPr lang="en-US" sz="1400" dirty="0">
              <a:solidFill>
                <a:srgbClr val="C00000"/>
              </a:solidFill>
              <a:ea typeface="+mn-lt"/>
              <a:cs typeface="+mn-lt"/>
            </a:endParaRPr>
          </a:p>
          <a:p>
            <a:endParaRPr lang="en-GB" sz="1000" b="1" dirty="0">
              <a:solidFill>
                <a:srgbClr val="9A0000"/>
              </a:solidFill>
              <a:ea typeface="+mn-lt"/>
              <a:cs typeface="+mn-lt"/>
            </a:endParaRPr>
          </a:p>
          <a:p>
            <a:r>
              <a:rPr lang="en-GB" sz="1100" b="1" dirty="0">
                <a:solidFill>
                  <a:srgbClr val="C00000"/>
                </a:solidFill>
                <a:ea typeface="+mn-lt"/>
                <a:cs typeface="+mn-lt"/>
              </a:rPr>
              <a:t>Chair of governors</a:t>
            </a:r>
            <a:r>
              <a:rPr lang="en-GB" sz="1100" b="1" dirty="0">
                <a:solidFill>
                  <a:srgbClr val="9A0000"/>
                </a:solidFill>
                <a:ea typeface="+mn-lt"/>
                <a:cs typeface="+mn-lt"/>
              </a:rPr>
              <a:t>: </a:t>
            </a:r>
            <a:r>
              <a:rPr lang="en-GB" sz="1100" dirty="0">
                <a:ea typeface="+mn-lt"/>
                <a:cs typeface="+mn-lt"/>
              </a:rPr>
              <a:t>Roy Maddox</a:t>
            </a:r>
            <a:endParaRPr lang="en-US" sz="1100" dirty="0">
              <a:ea typeface="+mn-lt"/>
              <a:cs typeface="+mn-lt"/>
            </a:endParaRPr>
          </a:p>
          <a:p>
            <a:endParaRPr lang="en-US" sz="1100" dirty="0">
              <a:solidFill>
                <a:srgbClr val="C00000"/>
              </a:solidFill>
              <a:ea typeface="+mn-lt"/>
              <a:cs typeface="+mn-lt"/>
            </a:endParaRPr>
          </a:p>
          <a:p>
            <a:r>
              <a:rPr lang="en-GB" sz="1100" b="1" dirty="0">
                <a:solidFill>
                  <a:srgbClr val="C00000"/>
                </a:solidFill>
                <a:ea typeface="+mn-lt"/>
                <a:cs typeface="+mn-lt"/>
              </a:rPr>
              <a:t>Vice Chair of governors:</a:t>
            </a:r>
            <a:r>
              <a:rPr lang="en-GB" sz="1100" b="1" dirty="0">
                <a:solidFill>
                  <a:srgbClr val="9A0000"/>
                </a:solidFill>
                <a:ea typeface="+mn-lt"/>
                <a:cs typeface="+mn-lt"/>
              </a:rPr>
              <a:t> </a:t>
            </a:r>
            <a:r>
              <a:rPr lang="en-GB" sz="1100" dirty="0">
                <a:ea typeface="+mn-lt"/>
                <a:cs typeface="+mn-lt"/>
              </a:rPr>
              <a:t>Denise Gibbins</a:t>
            </a:r>
            <a:endParaRPr lang="en-US" sz="1100" dirty="0">
              <a:ea typeface="+mn-lt"/>
              <a:cs typeface="+mn-lt"/>
            </a:endParaRPr>
          </a:p>
          <a:p>
            <a:endParaRPr lang="en-US" sz="1100" dirty="0">
              <a:solidFill>
                <a:srgbClr val="9A0000"/>
              </a:solidFill>
              <a:ea typeface="+mn-lt"/>
              <a:cs typeface="+mn-lt"/>
            </a:endParaRPr>
          </a:p>
          <a:p>
            <a:r>
              <a:rPr lang="en-GB" sz="1100" b="1" dirty="0">
                <a:solidFill>
                  <a:srgbClr val="C00000"/>
                </a:solidFill>
                <a:ea typeface="+mn-lt"/>
                <a:cs typeface="+mn-lt"/>
              </a:rPr>
              <a:t>Parent Governors:</a:t>
            </a:r>
            <a:r>
              <a:rPr lang="en-GB" sz="1100" b="1" dirty="0">
                <a:solidFill>
                  <a:srgbClr val="9A0000"/>
                </a:solidFill>
                <a:ea typeface="+mn-lt"/>
                <a:cs typeface="+mn-lt"/>
              </a:rPr>
              <a:t> </a:t>
            </a:r>
            <a:endParaRPr lang="en-US" sz="1100" dirty="0">
              <a:solidFill>
                <a:srgbClr val="9A0000"/>
              </a:solidFill>
              <a:ea typeface="+mn-lt"/>
              <a:cs typeface="+mn-lt"/>
            </a:endParaRPr>
          </a:p>
          <a:p>
            <a:r>
              <a:rPr lang="en-GB" sz="1100" dirty="0">
                <a:ea typeface="+mn-lt"/>
                <a:cs typeface="+mn-lt"/>
              </a:rPr>
              <a:t>David Jones</a:t>
            </a:r>
            <a:endParaRPr lang="en-US" sz="1100" dirty="0">
              <a:ea typeface="+mn-lt"/>
              <a:cs typeface="+mn-lt"/>
            </a:endParaRPr>
          </a:p>
          <a:p>
            <a:r>
              <a:rPr lang="en-GB" sz="1100" dirty="0">
                <a:ea typeface="+mn-lt"/>
                <a:cs typeface="+mn-lt"/>
              </a:rPr>
              <a:t>Natalie Evans</a:t>
            </a:r>
            <a:endParaRPr lang="en-US" sz="1100" dirty="0">
              <a:ea typeface="+mn-lt"/>
              <a:cs typeface="+mn-lt"/>
            </a:endParaRPr>
          </a:p>
          <a:p>
            <a:r>
              <a:rPr lang="en-GB" sz="1100" dirty="0">
                <a:ea typeface="+mn-lt"/>
                <a:cs typeface="+mn-lt"/>
              </a:rPr>
              <a:t>Danielle Evans</a:t>
            </a:r>
            <a:endParaRPr lang="en-US" sz="1100" dirty="0">
              <a:ea typeface="+mn-lt"/>
              <a:cs typeface="+mn-lt"/>
            </a:endParaRPr>
          </a:p>
          <a:p>
            <a:r>
              <a:rPr lang="en-GB" sz="1100" dirty="0">
                <a:ea typeface="+mn-lt"/>
                <a:cs typeface="+mn-lt"/>
              </a:rPr>
              <a:t>Jess Phillips</a:t>
            </a:r>
            <a:endParaRPr lang="en-US" sz="1100" dirty="0">
              <a:ea typeface="+mn-lt"/>
              <a:cs typeface="+mn-lt"/>
            </a:endParaRPr>
          </a:p>
          <a:p>
            <a:endParaRPr lang="en-US" sz="1100" dirty="0">
              <a:solidFill>
                <a:srgbClr val="C00000"/>
              </a:solidFill>
              <a:ea typeface="+mn-lt"/>
              <a:cs typeface="+mn-lt"/>
            </a:endParaRPr>
          </a:p>
          <a:p>
            <a:r>
              <a:rPr lang="en-GB" sz="1100" b="1" dirty="0">
                <a:solidFill>
                  <a:srgbClr val="C00000"/>
                </a:solidFill>
                <a:ea typeface="+mn-lt"/>
                <a:cs typeface="+mn-lt"/>
              </a:rPr>
              <a:t>Teacher Governor: </a:t>
            </a:r>
            <a:r>
              <a:rPr lang="en-GB" sz="1100" dirty="0">
                <a:ea typeface="+mn-lt"/>
                <a:cs typeface="+mn-lt"/>
              </a:rPr>
              <a:t>Claire Jones</a:t>
            </a:r>
            <a:endParaRPr lang="en-US" sz="1100" dirty="0">
              <a:ea typeface="+mn-lt"/>
              <a:cs typeface="+mn-lt"/>
            </a:endParaRPr>
          </a:p>
          <a:p>
            <a:endParaRPr lang="en-US" sz="1100" dirty="0">
              <a:solidFill>
                <a:srgbClr val="C00000"/>
              </a:solidFill>
              <a:ea typeface="+mn-lt"/>
              <a:cs typeface="+mn-lt"/>
            </a:endParaRPr>
          </a:p>
          <a:p>
            <a:r>
              <a:rPr lang="en-GB" sz="1100" b="1" dirty="0">
                <a:solidFill>
                  <a:srgbClr val="C00000"/>
                </a:solidFill>
                <a:ea typeface="+mn-lt"/>
                <a:cs typeface="+mn-lt"/>
              </a:rPr>
              <a:t>Non –Teaching Governor:</a:t>
            </a:r>
            <a:r>
              <a:rPr lang="en-GB" sz="1100" b="1" dirty="0">
                <a:solidFill>
                  <a:srgbClr val="9A0000"/>
                </a:solidFill>
                <a:ea typeface="+mn-lt"/>
                <a:cs typeface="+mn-lt"/>
              </a:rPr>
              <a:t> </a:t>
            </a:r>
            <a:r>
              <a:rPr lang="en-GB" sz="1100" dirty="0">
                <a:ea typeface="+mn-lt"/>
                <a:cs typeface="+mn-lt"/>
              </a:rPr>
              <a:t>Julie Richards</a:t>
            </a:r>
            <a:endParaRPr lang="en-US" sz="1100" dirty="0">
              <a:ea typeface="+mn-lt"/>
              <a:cs typeface="+mn-lt"/>
            </a:endParaRPr>
          </a:p>
          <a:p>
            <a:endParaRPr lang="en-US" sz="1100" dirty="0">
              <a:solidFill>
                <a:srgbClr val="9A0000"/>
              </a:solidFill>
              <a:ea typeface="+mn-lt"/>
              <a:cs typeface="+mn-lt"/>
            </a:endParaRPr>
          </a:p>
          <a:p>
            <a:r>
              <a:rPr lang="en-GB" sz="1100" b="1" dirty="0">
                <a:solidFill>
                  <a:srgbClr val="C00000"/>
                </a:solidFill>
                <a:ea typeface="+mn-lt"/>
                <a:cs typeface="+mn-lt"/>
              </a:rPr>
              <a:t>L.A. Governors:</a:t>
            </a:r>
            <a:r>
              <a:rPr lang="en-GB" sz="1100" b="1" dirty="0">
                <a:solidFill>
                  <a:srgbClr val="9A0000"/>
                </a:solidFill>
                <a:ea typeface="+mn-lt"/>
                <a:cs typeface="+mn-lt"/>
              </a:rPr>
              <a:t> </a:t>
            </a:r>
            <a:r>
              <a:rPr lang="en-GB" sz="1100" dirty="0">
                <a:ea typeface="+mn-lt"/>
                <a:cs typeface="+mn-lt"/>
              </a:rPr>
              <a:t>Roy Maddox</a:t>
            </a:r>
            <a:endParaRPr lang="en-US" sz="1100" dirty="0">
              <a:ea typeface="+mn-lt"/>
              <a:cs typeface="+mn-lt"/>
            </a:endParaRPr>
          </a:p>
          <a:p>
            <a:r>
              <a:rPr lang="en-GB" sz="1100" dirty="0">
                <a:ea typeface="+mn-lt"/>
                <a:cs typeface="+mn-lt"/>
              </a:rPr>
              <a:t>Phillip Barnes</a:t>
            </a:r>
            <a:endParaRPr lang="en-US" sz="1100" dirty="0">
              <a:ea typeface="+mn-lt"/>
              <a:cs typeface="+mn-lt"/>
            </a:endParaRPr>
          </a:p>
          <a:p>
            <a:r>
              <a:rPr lang="en-GB" sz="1100" dirty="0">
                <a:ea typeface="+mn-lt"/>
                <a:cs typeface="+mn-lt"/>
              </a:rPr>
              <a:t>John Asquith</a:t>
            </a:r>
            <a:endParaRPr lang="en-US" sz="1100" dirty="0">
              <a:ea typeface="+mn-lt"/>
              <a:cs typeface="+mn-lt"/>
            </a:endParaRPr>
          </a:p>
          <a:p>
            <a:endParaRPr lang="en-US" sz="1100" dirty="0">
              <a:solidFill>
                <a:srgbClr val="9A0000"/>
              </a:solidFill>
              <a:ea typeface="+mn-lt"/>
              <a:cs typeface="+mn-lt"/>
            </a:endParaRPr>
          </a:p>
          <a:p>
            <a:r>
              <a:rPr lang="en-GB" sz="1100" b="1" dirty="0">
                <a:solidFill>
                  <a:srgbClr val="C00000"/>
                </a:solidFill>
                <a:ea typeface="+mn-lt"/>
                <a:cs typeface="+mn-lt"/>
              </a:rPr>
              <a:t>Community Governors:</a:t>
            </a:r>
            <a:r>
              <a:rPr lang="en-GB" sz="1100" b="1" dirty="0">
                <a:solidFill>
                  <a:srgbClr val="9A0000"/>
                </a:solidFill>
                <a:ea typeface="+mn-lt"/>
                <a:cs typeface="+mn-lt"/>
              </a:rPr>
              <a:t> </a:t>
            </a:r>
            <a:r>
              <a:rPr lang="en-GB" sz="1100" dirty="0">
                <a:ea typeface="+mn-lt"/>
                <a:cs typeface="+mn-lt"/>
              </a:rPr>
              <a:t>Denise Gibbins</a:t>
            </a:r>
            <a:endParaRPr lang="en-US" sz="1100" dirty="0">
              <a:ea typeface="+mn-lt"/>
              <a:cs typeface="+mn-lt"/>
            </a:endParaRPr>
          </a:p>
          <a:p>
            <a:r>
              <a:rPr lang="en-GB" sz="1100" dirty="0">
                <a:ea typeface="+mn-lt"/>
                <a:cs typeface="+mn-lt"/>
              </a:rPr>
              <a:t>Cathrine Silver</a:t>
            </a:r>
            <a:endParaRPr lang="en-US" sz="1100" dirty="0">
              <a:ea typeface="+mn-lt"/>
              <a:cs typeface="+mn-lt"/>
            </a:endParaRPr>
          </a:p>
          <a:p>
            <a:endParaRPr lang="en-GB" sz="1100" dirty="0">
              <a:ea typeface="+mn-lt"/>
              <a:cs typeface="+mn-lt"/>
            </a:endParaRPr>
          </a:p>
          <a:p>
            <a:endParaRPr lang="en-US" sz="1100" dirty="0">
              <a:ea typeface="+mn-lt"/>
              <a:cs typeface="+mn-lt"/>
            </a:endParaRPr>
          </a:p>
          <a:p>
            <a:r>
              <a:rPr lang="en-GB" sz="1100" dirty="0">
                <a:ea typeface="+mn-lt"/>
                <a:cs typeface="+mn-lt"/>
              </a:rPr>
              <a:t>The headteacher is also a Governor</a:t>
            </a:r>
            <a:endParaRPr lang="en-US" sz="1100" dirty="0">
              <a:ea typeface="+mn-lt"/>
              <a:cs typeface="+mn-lt"/>
            </a:endParaRPr>
          </a:p>
          <a:p>
            <a:pPr algn="l"/>
            <a:endParaRPr lang="en-US" dirty="0">
              <a:cs typeface="Calibri"/>
            </a:endParaRPr>
          </a:p>
        </p:txBody>
      </p:sp>
    </p:spTree>
    <p:extLst>
      <p:ext uri="{BB962C8B-B14F-4D97-AF65-F5344CB8AC3E}">
        <p14:creationId xmlns:p14="http://schemas.microsoft.com/office/powerpoint/2010/main" val="36125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06029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C00000"/>
                </a:solidFill>
                <a:latin typeface="MyriadPro-Bold"/>
                <a:cs typeface="Segoe UI"/>
              </a:rPr>
              <a:t>ADDITIONAL LEARNING NEEDS</a:t>
            </a:r>
            <a:r>
              <a:rPr lang="en-US" sz="1600" dirty="0">
                <a:solidFill>
                  <a:srgbClr val="C00000"/>
                </a:solidFill>
                <a:latin typeface="MyriadPro-Bold"/>
              </a:rPr>
              <a:t> </a:t>
            </a:r>
            <a:endParaRPr lang="en-US" sz="1600">
              <a:solidFill>
                <a:srgbClr val="C00000"/>
              </a:solidFill>
              <a:cs typeface="Calibri"/>
            </a:endParaRPr>
          </a:p>
          <a:p>
            <a:endParaRPr lang="en-US" sz="1000">
              <a:latin typeface="MyriadPro-Regular"/>
            </a:endParaRPr>
          </a:p>
          <a:p>
            <a:r>
              <a:rPr lang="en-GB" sz="1100" dirty="0">
                <a:latin typeface="Calibri"/>
                <a:cs typeface="Segoe UI"/>
              </a:rPr>
              <a:t>There are many pupils who will have an additional learning need during his/her time at school. There are pupils who may just need a little extra help in the classroom to catch up with their peers, and there are those with more complex and multiple needs who need substantial additional support from the school,  L.E.A. and external support agencies.</a:t>
            </a:r>
            <a:r>
              <a:rPr lang="en-US" sz="1100" dirty="0">
                <a:latin typeface="Calibri"/>
                <a:cs typeface="Calibri"/>
              </a:rPr>
              <a:t> </a:t>
            </a:r>
          </a:p>
          <a:p>
            <a:endParaRPr lang="en-US" sz="1100" dirty="0">
              <a:latin typeface="Calibri"/>
              <a:cs typeface="Calibri"/>
            </a:endParaRPr>
          </a:p>
          <a:p>
            <a:r>
              <a:rPr lang="en-GB" sz="1100" dirty="0">
                <a:latin typeface="Calibri"/>
                <a:cs typeface="Segoe UI"/>
              </a:rPr>
              <a:t>We try to identify those pupils who may need additional support as early as possible. Mrs Fry has the responsibility for Inclusion and works with staff, parents and agencies to ensure children's  needs are being met.</a:t>
            </a:r>
            <a:r>
              <a:rPr lang="en-US" sz="1100" dirty="0">
                <a:latin typeface="Calibri"/>
                <a:cs typeface="Calibri"/>
              </a:rPr>
              <a:t> </a:t>
            </a:r>
          </a:p>
          <a:p>
            <a:endParaRPr lang="en-US" sz="1100" dirty="0">
              <a:latin typeface="Calibri"/>
              <a:cs typeface="Calibri"/>
            </a:endParaRPr>
          </a:p>
          <a:p>
            <a:r>
              <a:rPr lang="en-GB" sz="1100" dirty="0">
                <a:latin typeface="Calibri"/>
                <a:cs typeface="Segoe UI"/>
              </a:rPr>
              <a:t>If a child has been identified as having additional needs, provision will be made for him/her through a support plan, individual education plan/individual behaviour plan/personal education plan. These plans will consist of targets and activities to help him/her in the areas in which difficulties are experienced. You as a parent will be involved in the drawing up of this plan and will be kept informed of your child’s progress through twice yearly review meetings, which will involve your child, yourself and the teacher.</a:t>
            </a:r>
            <a:r>
              <a:rPr lang="en-US" sz="1100" dirty="0">
                <a:latin typeface="Calibri"/>
                <a:cs typeface="Calibri"/>
              </a:rPr>
              <a:t> </a:t>
            </a:r>
          </a:p>
          <a:p>
            <a:endParaRPr lang="en-US" sz="1100" dirty="0">
              <a:latin typeface="Calibri"/>
              <a:cs typeface="Calibri"/>
            </a:endParaRPr>
          </a:p>
          <a:p>
            <a:r>
              <a:rPr lang="en-GB" sz="1100" dirty="0">
                <a:latin typeface="Calibri"/>
                <a:cs typeface="Segoe UI"/>
              </a:rPr>
              <a:t>The child will generally work through the programme with his own teacher in his own class. The school is well resourced in materials/intervention programmes and adult support that will help children who have additional needs in a particular area.</a:t>
            </a:r>
            <a:r>
              <a:rPr lang="en-US" sz="1100" dirty="0">
                <a:latin typeface="Calibri"/>
                <a:cs typeface="Calibri"/>
              </a:rPr>
              <a:t> </a:t>
            </a:r>
          </a:p>
          <a:p>
            <a:endParaRPr lang="en-US" sz="1100" dirty="0">
              <a:latin typeface="Calibri"/>
              <a:cs typeface="Calibri"/>
            </a:endParaRPr>
          </a:p>
          <a:p>
            <a:r>
              <a:rPr lang="en-GB" sz="1100" dirty="0">
                <a:latin typeface="Calibri"/>
                <a:cs typeface="Segoe UI"/>
              </a:rPr>
              <a:t>The school’s additional learning needs policy is available at the school if you wish to acquire further information:</a:t>
            </a:r>
            <a:r>
              <a:rPr lang="en-US" sz="1100" dirty="0">
                <a:latin typeface="Calibri"/>
                <a:cs typeface="Calibri"/>
              </a:rPr>
              <a:t> </a:t>
            </a:r>
          </a:p>
          <a:p>
            <a:endParaRPr lang="en-US" sz="1100" dirty="0">
              <a:latin typeface="Calibri"/>
              <a:cs typeface="Calibri"/>
            </a:endParaRPr>
          </a:p>
          <a:p>
            <a:r>
              <a:rPr lang="en-GB" sz="1100" dirty="0">
                <a:latin typeface="Calibri"/>
                <a:cs typeface="Segoe UI"/>
              </a:rPr>
              <a:t>Mrs Fry (Leader of ALN).</a:t>
            </a:r>
            <a:r>
              <a:rPr lang="en-US" sz="1100" dirty="0">
                <a:latin typeface="Calibri"/>
                <a:cs typeface="Calibri"/>
              </a:rPr>
              <a:t> </a:t>
            </a:r>
          </a:p>
          <a:p>
            <a:endParaRPr lang="en-US" sz="1000" dirty="0">
              <a:solidFill>
                <a:srgbClr val="000000"/>
              </a:solidFill>
              <a:latin typeface="MyriadPro-Regular"/>
            </a:endParaRPr>
          </a:p>
          <a:p>
            <a:endParaRPr lang="en-US" sz="1000" dirty="0">
              <a:solidFill>
                <a:srgbClr val="000000"/>
              </a:solidFill>
              <a:latin typeface="MyriadPro-Regular"/>
            </a:endParaRPr>
          </a:p>
          <a:p>
            <a:endParaRPr lang="en-GB" sz="1600" b="1" dirty="0">
              <a:solidFill>
                <a:srgbClr val="9A0000"/>
              </a:solidFill>
              <a:ea typeface="+mn-lt"/>
              <a:cs typeface="+mn-lt"/>
            </a:endParaRPr>
          </a:p>
          <a:p>
            <a:pPr algn="ctr"/>
            <a:r>
              <a:rPr lang="en-GB" sz="1600" b="1" dirty="0">
                <a:solidFill>
                  <a:srgbClr val="C00000"/>
                </a:solidFill>
                <a:ea typeface="+mn-lt"/>
                <a:cs typeface="+mn-lt"/>
              </a:rPr>
              <a:t>INCLUSIVE ACCESS FOR All  PUPILS</a:t>
            </a:r>
            <a:endParaRPr lang="en-GB" sz="1600" dirty="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The school has good access for all pupils. There are ramps at one entrance. Movement about the school is via long corridors with no steps. There is a disabled toilet. There is a car park and cars/taxis can get close access to the main entrance.</a:t>
            </a:r>
          </a:p>
          <a:p>
            <a:endParaRPr lang="en-GB" sz="1100" dirty="0">
              <a:solidFill>
                <a:srgbClr val="000000"/>
              </a:solidFill>
              <a:ea typeface="+mn-lt"/>
              <a:cs typeface="+mn-lt"/>
            </a:endParaRPr>
          </a:p>
          <a:p>
            <a:r>
              <a:rPr lang="en-GB" sz="1100" dirty="0">
                <a:solidFill>
                  <a:srgbClr val="000000"/>
                </a:solidFill>
                <a:ea typeface="+mn-lt"/>
                <a:cs typeface="+mn-lt"/>
              </a:rPr>
              <a:t>We welcome pupils with disability to our school and ensure they have entitlement to the full curriculum. The school has developed an accessibility plan to further develop in this area and is continuing to develop and implement the school’s disability equality scheme.</a:t>
            </a:r>
          </a:p>
          <a:p>
            <a:endParaRPr lang="en-GB" sz="1100" dirty="0">
              <a:solidFill>
                <a:srgbClr val="9A0000"/>
              </a:solidFill>
              <a:ea typeface="+mn-lt"/>
              <a:cs typeface="+mn-lt"/>
            </a:endParaRPr>
          </a:p>
          <a:p>
            <a:pPr algn="ctr"/>
            <a:endParaRPr lang="en-GB" sz="1600" b="1" dirty="0">
              <a:solidFill>
                <a:srgbClr val="9A0000"/>
              </a:solidFill>
              <a:ea typeface="+mn-lt"/>
              <a:cs typeface="+mn-lt"/>
            </a:endParaRPr>
          </a:p>
          <a:p>
            <a:pPr algn="ctr"/>
            <a:r>
              <a:rPr lang="en-GB" sz="1600" b="1" dirty="0">
                <a:solidFill>
                  <a:srgbClr val="C00000"/>
                </a:solidFill>
                <a:ea typeface="+mn-lt"/>
                <a:cs typeface="+mn-lt"/>
              </a:rPr>
              <a:t>EQUAL OPPORTUNITIES</a:t>
            </a:r>
            <a:endParaRPr lang="en-GB" sz="1600">
              <a:solidFill>
                <a:srgbClr val="C00000"/>
              </a:solidFill>
              <a:ea typeface="+mn-lt"/>
              <a:cs typeface="+mn-lt"/>
            </a:endParaRPr>
          </a:p>
          <a:p>
            <a:endParaRPr lang="en-GB" sz="1000" dirty="0">
              <a:solidFill>
                <a:srgbClr val="000000"/>
              </a:solidFill>
              <a:ea typeface="+mn-lt"/>
              <a:cs typeface="+mn-lt"/>
            </a:endParaRPr>
          </a:p>
          <a:p>
            <a:r>
              <a:rPr lang="en-GB" sz="1100" dirty="0">
                <a:solidFill>
                  <a:srgbClr val="000000"/>
                </a:solidFill>
                <a:ea typeface="+mn-lt"/>
                <a:cs typeface="+mn-lt"/>
              </a:rPr>
              <a:t>Equal opportunity is all about developing individuals and not allowing their sex or race or any other general characteristic to get in the way. All our pupils, whatever their race, gender or disability, will have the same access to the curriculum and to any other benefit offered by the school. The curriculum content will not discriminate against boys and girls either in a manner in which material is presented, or the way in which pupils are afforded access to particular areas of study. </a:t>
            </a:r>
          </a:p>
          <a:p>
            <a:endParaRPr lang="en-GB" sz="1100" dirty="0">
              <a:solidFill>
                <a:srgbClr val="000000"/>
              </a:solidFill>
              <a:ea typeface="+mn-lt"/>
              <a:cs typeface="+mn-lt"/>
            </a:endParaRPr>
          </a:p>
          <a:p>
            <a:r>
              <a:rPr lang="en-GB" sz="1100" dirty="0">
                <a:solidFill>
                  <a:srgbClr val="000000"/>
                </a:solidFill>
                <a:ea typeface="+mn-lt"/>
                <a:cs typeface="+mn-lt"/>
              </a:rPr>
              <a:t>School rules and standards of behaviour will apply evenly to all pupils, regardless of their sex. School day-to-day organisation will not necessarily divide pupils by gender, which might reinforce traditional gender roles.</a:t>
            </a:r>
          </a:p>
          <a:p>
            <a:endParaRPr lang="en-GB" sz="1100" dirty="0">
              <a:solidFill>
                <a:srgbClr val="000000"/>
              </a:solidFill>
              <a:ea typeface="+mn-lt"/>
              <a:cs typeface="+mn-lt"/>
            </a:endParaRPr>
          </a:p>
          <a:p>
            <a:r>
              <a:rPr lang="en-GB" sz="1100" dirty="0">
                <a:solidFill>
                  <a:srgbClr val="000000"/>
                </a:solidFill>
                <a:ea typeface="+mn-lt"/>
                <a:cs typeface="+mn-lt"/>
              </a:rPr>
              <a:t>We hope to open the minds of all involved in the school community to the needs of others as individuals and to dispel the ignorance and distrust that breeds prejudice and discrimination. The school actively promotes racial equality through its policy.</a:t>
            </a:r>
          </a:p>
          <a:p>
            <a:endParaRPr lang="en-GB" sz="1100" dirty="0">
              <a:solidFill>
                <a:srgbClr val="9A0000"/>
              </a:solidFill>
              <a:ea typeface="+mn-lt"/>
              <a:cs typeface="+mn-lt"/>
            </a:endParaRPr>
          </a:p>
          <a:p>
            <a:endParaRPr lang="en-GB" sz="1600" b="1" dirty="0">
              <a:solidFill>
                <a:srgbClr val="9A0000"/>
              </a:solidFill>
              <a:ea typeface="+mn-lt"/>
              <a:cs typeface="+mn-lt"/>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endParaRPr>
          </a:p>
          <a:p>
            <a:endParaRPr lang="en-US" sz="1600">
              <a:solidFill>
                <a:srgbClr val="9A0000"/>
              </a:solidFill>
              <a:latin typeface="MyriadPro-Bold"/>
            </a:endParaRPr>
          </a:p>
        </p:txBody>
      </p:sp>
    </p:spTree>
    <p:extLst>
      <p:ext uri="{BB962C8B-B14F-4D97-AF65-F5344CB8AC3E}">
        <p14:creationId xmlns:p14="http://schemas.microsoft.com/office/powerpoint/2010/main" val="402488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9EC5BE5-0832-E49E-6154-2E6A18AB475D}"/>
              </a:ext>
            </a:extLst>
          </p:cNvPr>
          <p:cNvSpPr txBox="1"/>
          <p:nvPr/>
        </p:nvSpPr>
        <p:spPr>
          <a:xfrm>
            <a:off x="4204252" y="2364126"/>
            <a:ext cx="90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Oval 4"/>
          <p:cNvSpPr/>
          <p:nvPr/>
        </p:nvSpPr>
        <p:spPr>
          <a:xfrm>
            <a:off x="6023250" y="4373006"/>
            <a:ext cx="1411705" cy="141170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1081049">
            <a:off x="5687060" y="4108637"/>
            <a:ext cx="939790" cy="810164"/>
          </a:xfrm>
          <a:prstGeom prst="triangl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95835" y="4950914"/>
            <a:ext cx="375451" cy="375451"/>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5DA6224-3A50-92C9-1D97-3CAA3BC2DC70}"/>
              </a:ext>
            </a:extLst>
          </p:cNvPr>
          <p:cNvSpPr txBox="1"/>
          <p:nvPr/>
        </p:nvSpPr>
        <p:spPr>
          <a:xfrm>
            <a:off x="-1555505" y="9640590"/>
            <a:ext cx="6223379" cy="307777"/>
          </a:xfrm>
          <a:prstGeom prst="rect">
            <a:avLst/>
          </a:prstGeom>
          <a:noFill/>
        </p:spPr>
        <p:txBody>
          <a:bodyPr wrap="square" lIns="91440" tIns="45720" rIns="91440" bIns="45720" rtlCol="0" anchor="t">
            <a:spAutoFit/>
          </a:bodyPr>
          <a:lstStyle/>
          <a:p>
            <a:pPr algn="ctr"/>
            <a:r>
              <a:rPr lang="en-GB" sz="1400" dirty="0">
                <a:solidFill>
                  <a:srgbClr val="0070C0"/>
                </a:solidFill>
                <a:latin typeface="Corbel Light"/>
              </a:rPr>
              <a:t>Learning, Enjoying and Achieving Together</a:t>
            </a:r>
          </a:p>
        </p:txBody>
      </p:sp>
      <p:sp>
        <p:nvSpPr>
          <p:cNvPr id="1063" name="Oval 1062">
            <a:extLst>
              <a:ext uri="{FF2B5EF4-FFF2-40B4-BE49-F238E27FC236}">
                <a16:creationId xmlns:a16="http://schemas.microsoft.com/office/drawing/2014/main" id="{38216B06-5169-443F-A72B-9EBA6F2364E2}"/>
              </a:ext>
            </a:extLst>
          </p:cNvPr>
          <p:cNvSpPr/>
          <p:nvPr/>
        </p:nvSpPr>
        <p:spPr>
          <a:xfrm>
            <a:off x="-1089385" y="-1335799"/>
            <a:ext cx="2167708" cy="2166880"/>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c 1064">
            <a:extLst>
              <a:ext uri="{FF2B5EF4-FFF2-40B4-BE49-F238E27FC236}">
                <a16:creationId xmlns:a16="http://schemas.microsoft.com/office/drawing/2014/main" id="{CC8AA6B3-08AD-450C-8ADF-1C056BB9C8AC}"/>
              </a:ext>
            </a:extLst>
          </p:cNvPr>
          <p:cNvSpPr/>
          <p:nvPr/>
        </p:nvSpPr>
        <p:spPr>
          <a:xfrm rot="190580">
            <a:off x="-1433137" y="8206873"/>
            <a:ext cx="2805996" cy="2805996"/>
          </a:xfrm>
          <a:prstGeom prst="arc">
            <a:avLst/>
          </a:prstGeom>
          <a:noFill/>
          <a:ln w="762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7B3F8266-68B8-8137-EA58-BD174E727FF5}"/>
              </a:ext>
            </a:extLst>
          </p:cNvPr>
          <p:cNvSpPr txBox="1"/>
          <p:nvPr/>
        </p:nvSpPr>
        <p:spPr>
          <a:xfrm>
            <a:off x="415637" y="259040"/>
            <a:ext cx="6068290" cy="105721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rgbClr val="C00000"/>
                </a:solidFill>
                <a:ea typeface="+mn-lt"/>
                <a:cs typeface="+mn-lt"/>
              </a:rPr>
              <a:t>THE WELSH DIMENSION</a:t>
            </a:r>
            <a:endParaRPr lang="en-GB" sz="1600">
              <a:solidFill>
                <a:srgbClr val="C00000"/>
              </a:solidFill>
              <a:ea typeface="+mn-lt"/>
              <a:cs typeface="+mn-lt"/>
            </a:endParaRPr>
          </a:p>
          <a:p>
            <a:endParaRPr lang="en-GB" dirty="0">
              <a:solidFill>
                <a:srgbClr val="D78280"/>
              </a:solidFill>
              <a:ea typeface="+mn-lt"/>
              <a:cs typeface="+mn-lt"/>
            </a:endParaRPr>
          </a:p>
          <a:p>
            <a:r>
              <a:rPr lang="en-GB" sz="1100" dirty="0">
                <a:solidFill>
                  <a:srgbClr val="000000"/>
                </a:solidFill>
                <a:ea typeface="+mn-lt"/>
                <a:cs typeface="+mn-lt"/>
              </a:rPr>
              <a:t>Welsh language and culture is a predominant aspect in the Curriculum for Wales. In supporting a Welsh ethos in our school, we aim to enable our pupils to:</a:t>
            </a:r>
          </a:p>
          <a:p>
            <a:r>
              <a:rPr lang="en-GB" sz="1100" dirty="0">
                <a:solidFill>
                  <a:srgbClr val="9A0000"/>
                </a:solidFill>
                <a:ea typeface="+mn-lt"/>
                <a:cs typeface="+mn-lt"/>
              </a:rPr>
              <a:t>• </a:t>
            </a:r>
            <a:r>
              <a:rPr lang="en-GB" sz="1100" dirty="0">
                <a:solidFill>
                  <a:srgbClr val="000000"/>
                </a:solidFill>
                <a:ea typeface="+mn-lt"/>
                <a:cs typeface="+mn-lt"/>
              </a:rPr>
              <a:t>become aware of the Welsh experience;</a:t>
            </a:r>
          </a:p>
          <a:p>
            <a:r>
              <a:rPr lang="en-GB" sz="1100" dirty="0">
                <a:solidFill>
                  <a:srgbClr val="9A0000"/>
                </a:solidFill>
                <a:ea typeface="+mn-lt"/>
                <a:cs typeface="+mn-lt"/>
              </a:rPr>
              <a:t>• </a:t>
            </a:r>
            <a:r>
              <a:rPr lang="en-GB" sz="1100" dirty="0">
                <a:solidFill>
                  <a:srgbClr val="000000"/>
                </a:solidFill>
                <a:ea typeface="+mn-lt"/>
                <a:cs typeface="+mn-lt"/>
              </a:rPr>
              <a:t>develop a sense of place and understanding of the factors which have</a:t>
            </a:r>
          </a:p>
          <a:p>
            <a:r>
              <a:rPr lang="en-GB" sz="1100" dirty="0">
                <a:solidFill>
                  <a:srgbClr val="000000"/>
                </a:solidFill>
                <a:ea typeface="+mn-lt"/>
                <a:cs typeface="+mn-lt"/>
              </a:rPr>
              <a:t>shaped their local and national community;</a:t>
            </a:r>
          </a:p>
          <a:p>
            <a:r>
              <a:rPr lang="en-GB" sz="1100" dirty="0">
                <a:solidFill>
                  <a:srgbClr val="9A0000"/>
                </a:solidFill>
                <a:ea typeface="+mn-lt"/>
                <a:cs typeface="+mn-lt"/>
              </a:rPr>
              <a:t>• </a:t>
            </a:r>
            <a:r>
              <a:rPr lang="en-GB" sz="1100" dirty="0">
                <a:solidFill>
                  <a:srgbClr val="000000"/>
                </a:solidFill>
                <a:ea typeface="+mn-lt"/>
                <a:cs typeface="+mn-lt"/>
              </a:rPr>
              <a:t>have access to the particular Welsh histories and cultural inheritance;</a:t>
            </a:r>
          </a:p>
          <a:p>
            <a:r>
              <a:rPr lang="en-GB" sz="1100" dirty="0">
                <a:solidFill>
                  <a:srgbClr val="9A0000"/>
                </a:solidFill>
                <a:ea typeface="+mn-lt"/>
                <a:cs typeface="+mn-lt"/>
              </a:rPr>
              <a:t>• </a:t>
            </a:r>
            <a:r>
              <a:rPr lang="en-GB" sz="1100" dirty="0">
                <a:solidFill>
                  <a:srgbClr val="000000"/>
                </a:solidFill>
                <a:ea typeface="+mn-lt"/>
                <a:cs typeface="+mn-lt"/>
              </a:rPr>
              <a:t>explore the Welsh identity;</a:t>
            </a:r>
          </a:p>
          <a:p>
            <a:r>
              <a:rPr lang="en-GB" sz="1100" dirty="0">
                <a:solidFill>
                  <a:srgbClr val="9A0000"/>
                </a:solidFill>
                <a:ea typeface="+mn-lt"/>
                <a:cs typeface="+mn-lt"/>
              </a:rPr>
              <a:t>• </a:t>
            </a:r>
            <a:r>
              <a:rPr lang="en-GB" sz="1100" dirty="0">
                <a:solidFill>
                  <a:srgbClr val="000000"/>
                </a:solidFill>
                <a:ea typeface="+mn-lt"/>
                <a:cs typeface="+mn-lt"/>
              </a:rPr>
              <a:t>become aware of the part played by language and literature in the</a:t>
            </a:r>
          </a:p>
          <a:p>
            <a:r>
              <a:rPr lang="en-GB" sz="1100" dirty="0">
                <a:solidFill>
                  <a:srgbClr val="000000"/>
                </a:solidFill>
                <a:ea typeface="+mn-lt"/>
                <a:cs typeface="+mn-lt"/>
              </a:rPr>
              <a:t>history and life of Wales;</a:t>
            </a:r>
          </a:p>
          <a:p>
            <a:endParaRPr lang="en-GB" sz="1100" dirty="0">
              <a:solidFill>
                <a:srgbClr val="000000"/>
              </a:solidFill>
              <a:ea typeface="+mn-lt"/>
              <a:cs typeface="+mn-lt"/>
            </a:endParaRPr>
          </a:p>
          <a:p>
            <a:r>
              <a:rPr lang="en-GB" sz="1100" dirty="0">
                <a:solidFill>
                  <a:srgbClr val="000000"/>
                </a:solidFill>
                <a:ea typeface="+mn-lt"/>
                <a:cs typeface="+mn-lt"/>
              </a:rPr>
              <a:t>We promote this part of the curriculum in a variety of ways, including:</a:t>
            </a:r>
          </a:p>
          <a:p>
            <a:r>
              <a:rPr lang="en-GB" sz="1100" dirty="0">
                <a:solidFill>
                  <a:srgbClr val="9A0000"/>
                </a:solidFill>
                <a:ea typeface="+mn-lt"/>
                <a:cs typeface="+mn-lt"/>
              </a:rPr>
              <a:t>• </a:t>
            </a:r>
            <a:r>
              <a:rPr lang="en-GB" sz="1100" dirty="0">
                <a:solidFill>
                  <a:srgbClr val="000000"/>
                </a:solidFill>
                <a:ea typeface="+mn-lt"/>
                <a:cs typeface="+mn-lt"/>
              </a:rPr>
              <a:t>developing a Welsh ethos in the school;</a:t>
            </a:r>
          </a:p>
          <a:p>
            <a:r>
              <a:rPr lang="en-GB" sz="1100" dirty="0">
                <a:solidFill>
                  <a:srgbClr val="9A0000"/>
                </a:solidFill>
                <a:ea typeface="+mn-lt"/>
                <a:cs typeface="+mn-lt"/>
              </a:rPr>
              <a:t>• </a:t>
            </a:r>
            <a:r>
              <a:rPr lang="en-GB" sz="1100" dirty="0">
                <a:solidFill>
                  <a:srgbClr val="000000"/>
                </a:solidFill>
                <a:ea typeface="+mn-lt"/>
                <a:cs typeface="+mn-lt"/>
              </a:rPr>
              <a:t>teaching of the Welsh language to all pupils;</a:t>
            </a:r>
          </a:p>
          <a:p>
            <a:r>
              <a:rPr lang="en-GB" sz="1100" dirty="0">
                <a:solidFill>
                  <a:srgbClr val="9A0000"/>
                </a:solidFill>
                <a:ea typeface="+mn-lt"/>
                <a:cs typeface="+mn-lt"/>
              </a:rPr>
              <a:t>• </a:t>
            </a:r>
            <a:r>
              <a:rPr lang="en-GB" sz="1100" dirty="0">
                <a:solidFill>
                  <a:srgbClr val="000000"/>
                </a:solidFill>
                <a:ea typeface="+mn-lt"/>
                <a:cs typeface="+mn-lt"/>
              </a:rPr>
              <a:t>the inclusion of Welsh examples where appropriate in areas</a:t>
            </a:r>
          </a:p>
          <a:p>
            <a:r>
              <a:rPr lang="en-GB" sz="1100" dirty="0">
                <a:solidFill>
                  <a:srgbClr val="000000"/>
                </a:solidFill>
                <a:ea typeface="+mn-lt"/>
                <a:cs typeface="+mn-lt"/>
              </a:rPr>
              <a:t>of the curriculum;</a:t>
            </a:r>
          </a:p>
          <a:p>
            <a:r>
              <a:rPr lang="en-GB" sz="1100" dirty="0">
                <a:solidFill>
                  <a:srgbClr val="9A0000"/>
                </a:solidFill>
                <a:ea typeface="+mn-lt"/>
                <a:cs typeface="+mn-lt"/>
              </a:rPr>
              <a:t>• </a:t>
            </a:r>
            <a:r>
              <a:rPr lang="en-GB" sz="1100" dirty="0">
                <a:solidFill>
                  <a:srgbClr val="000000"/>
                </a:solidFill>
                <a:ea typeface="+mn-lt"/>
                <a:cs typeface="+mn-lt"/>
              </a:rPr>
              <a:t>extracurricular activities, i.e., Welsh folk dancing, visits to</a:t>
            </a:r>
          </a:p>
          <a:p>
            <a:r>
              <a:rPr lang="en-GB" sz="1100" dirty="0">
                <a:solidFill>
                  <a:srgbClr val="000000"/>
                </a:solidFill>
                <a:ea typeface="+mn-lt"/>
                <a:cs typeface="+mn-lt"/>
              </a:rPr>
              <a:t>places of historic interest, e.g., St. Fagans, </a:t>
            </a:r>
            <a:r>
              <a:rPr lang="en-GB" sz="1100" err="1">
                <a:solidFill>
                  <a:srgbClr val="000000"/>
                </a:solidFill>
                <a:ea typeface="+mn-lt"/>
                <a:cs typeface="+mn-lt"/>
              </a:rPr>
              <a:t>Llancaiach</a:t>
            </a:r>
            <a:r>
              <a:rPr lang="en-GB" sz="1100" dirty="0">
                <a:solidFill>
                  <a:srgbClr val="000000"/>
                </a:solidFill>
                <a:ea typeface="+mn-lt"/>
                <a:cs typeface="+mn-lt"/>
              </a:rPr>
              <a:t> </a:t>
            </a:r>
            <a:r>
              <a:rPr lang="en-GB" sz="1100" err="1">
                <a:solidFill>
                  <a:srgbClr val="000000"/>
                </a:solidFill>
                <a:ea typeface="+mn-lt"/>
                <a:cs typeface="+mn-lt"/>
              </a:rPr>
              <a:t>Fawr</a:t>
            </a:r>
            <a:r>
              <a:rPr lang="en-GB" sz="1100" dirty="0">
                <a:solidFill>
                  <a:srgbClr val="000000"/>
                </a:solidFill>
                <a:ea typeface="+mn-lt"/>
                <a:cs typeface="+mn-lt"/>
              </a:rPr>
              <a:t>,</a:t>
            </a:r>
          </a:p>
          <a:p>
            <a:r>
              <a:rPr lang="en-GB" sz="1100" dirty="0">
                <a:solidFill>
                  <a:srgbClr val="000000"/>
                </a:solidFill>
                <a:ea typeface="+mn-lt"/>
                <a:cs typeface="+mn-lt"/>
              </a:rPr>
              <a:t>Caerleon, etc.;</a:t>
            </a:r>
          </a:p>
          <a:p>
            <a:r>
              <a:rPr lang="en-GB" sz="1100" dirty="0">
                <a:solidFill>
                  <a:srgbClr val="9A0000"/>
                </a:solidFill>
                <a:ea typeface="+mn-lt"/>
                <a:cs typeface="+mn-lt"/>
              </a:rPr>
              <a:t>• </a:t>
            </a:r>
            <a:r>
              <a:rPr lang="en-GB" sz="1100" dirty="0">
                <a:solidFill>
                  <a:srgbClr val="000000"/>
                </a:solidFill>
                <a:ea typeface="+mn-lt"/>
                <a:cs typeface="+mn-lt"/>
              </a:rPr>
              <a:t>our annual school eisteddfod.</a:t>
            </a:r>
          </a:p>
          <a:p>
            <a:pPr algn="ctr"/>
            <a:endParaRPr lang="en-GB" sz="1000" dirty="0">
              <a:solidFill>
                <a:srgbClr val="000000"/>
              </a:solidFill>
              <a:ea typeface="+mn-lt"/>
              <a:cs typeface="+mn-lt"/>
            </a:endParaRPr>
          </a:p>
          <a:p>
            <a:pPr algn="ctr"/>
            <a:endParaRPr lang="en-GB" sz="1600" b="1" dirty="0">
              <a:solidFill>
                <a:srgbClr val="C00000"/>
              </a:solidFill>
              <a:ea typeface="+mn-lt"/>
              <a:cs typeface="+mn-lt"/>
            </a:endParaRPr>
          </a:p>
          <a:p>
            <a:pPr algn="ctr"/>
            <a:endParaRPr lang="en-GB" sz="1600" b="1" dirty="0">
              <a:solidFill>
                <a:srgbClr val="C00000"/>
              </a:solidFill>
              <a:ea typeface="+mn-lt"/>
              <a:cs typeface="+mn-lt"/>
            </a:endParaRPr>
          </a:p>
          <a:p>
            <a:pPr algn="ctr"/>
            <a:r>
              <a:rPr lang="en-GB" sz="1600" b="1" dirty="0">
                <a:solidFill>
                  <a:srgbClr val="C00000"/>
                </a:solidFill>
                <a:ea typeface="+mn-lt"/>
                <a:cs typeface="+mn-lt"/>
              </a:rPr>
              <a:t>RELATIONSHIPS AND SEX EDUCATION (RSE)</a:t>
            </a:r>
            <a:endParaRPr lang="en-GB" sz="1600" dirty="0">
              <a:solidFill>
                <a:srgbClr val="C00000"/>
              </a:solidFill>
              <a:ea typeface="+mn-lt"/>
              <a:cs typeface="+mn-lt"/>
            </a:endParaRPr>
          </a:p>
          <a:p>
            <a:endParaRPr lang="en-GB" sz="1000" dirty="0">
              <a:solidFill>
                <a:srgbClr val="000000"/>
              </a:solidFill>
              <a:ea typeface="+mn-lt"/>
              <a:cs typeface="+mn-lt"/>
            </a:endParaRPr>
          </a:p>
          <a:p>
            <a:endParaRPr lang="en-GB" sz="1000" dirty="0">
              <a:solidFill>
                <a:srgbClr val="000000"/>
              </a:solidFill>
              <a:ea typeface="+mn-lt"/>
              <a:cs typeface="+mn-lt"/>
            </a:endParaRPr>
          </a:p>
          <a:p>
            <a:pPr algn="ctr"/>
            <a:r>
              <a:rPr lang="en-GB" sz="1400" b="1" dirty="0">
                <a:solidFill>
                  <a:srgbClr val="C00000"/>
                </a:solidFill>
                <a:ea typeface="+mn-lt"/>
                <a:cs typeface="+mn-lt"/>
              </a:rPr>
              <a:t>'Healthy relationships are fundamental to our well-being' </a:t>
            </a:r>
            <a:endParaRPr lang="en-GB" sz="1400" b="1" dirty="0">
              <a:solidFill>
                <a:srgbClr val="C00000"/>
              </a:solidFill>
              <a:cs typeface="Calibri"/>
            </a:endParaRPr>
          </a:p>
          <a:p>
            <a:endParaRPr lang="en-GB" sz="1000" dirty="0">
              <a:solidFill>
                <a:srgbClr val="000000"/>
              </a:solidFill>
              <a:ea typeface="+mn-lt"/>
              <a:cs typeface="+mn-lt"/>
            </a:endParaRPr>
          </a:p>
          <a:p>
            <a:r>
              <a:rPr lang="en-GB" sz="1100" dirty="0">
                <a:solidFill>
                  <a:srgbClr val="000000"/>
                </a:solidFill>
                <a:ea typeface="+mn-lt"/>
                <a:cs typeface="+mn-lt"/>
              </a:rPr>
              <a:t>Sex Education is taught within the schools Health and Wellbeing Area of  Learning. It is based on relationships with others. In addition, sex education is taught where possible within other Areas of Learning, such as Science, in order to attach a sense of reality and meaning which is understood within the pupils 'own level of development’. </a:t>
            </a:r>
            <a:endParaRPr lang="en-GB" sz="1100">
              <a:cs typeface="Calibri"/>
            </a:endParaRPr>
          </a:p>
          <a:p>
            <a:endParaRPr lang="en-GB" sz="1100" dirty="0">
              <a:solidFill>
                <a:srgbClr val="000000"/>
              </a:solidFill>
              <a:ea typeface="+mn-lt"/>
              <a:cs typeface="+mn-lt"/>
            </a:endParaRPr>
          </a:p>
          <a:p>
            <a:endParaRPr lang="en-GB" sz="1600" dirty="0">
              <a:solidFill>
                <a:srgbClr val="9A0000"/>
              </a:solidFill>
              <a:ea typeface="+mn-lt"/>
              <a:cs typeface="+mn-lt"/>
            </a:endParaRPr>
          </a:p>
          <a:p>
            <a:pPr algn="ctr"/>
            <a:endParaRPr lang="en-GB" sz="1600" b="1" dirty="0">
              <a:solidFill>
                <a:srgbClr val="C00000"/>
              </a:solidFill>
              <a:ea typeface="+mn-lt"/>
              <a:cs typeface="+mn-lt"/>
            </a:endParaRPr>
          </a:p>
          <a:p>
            <a:pPr algn="ctr"/>
            <a:r>
              <a:rPr lang="en-GB" sz="1600" b="1" dirty="0">
                <a:solidFill>
                  <a:srgbClr val="C00000"/>
                </a:solidFill>
                <a:ea typeface="+mn-lt"/>
                <a:cs typeface="+mn-lt"/>
              </a:rPr>
              <a:t>RELIGION, VALUES AND ETHICS (RVE)</a:t>
            </a:r>
            <a:endParaRPr lang="en-GB" dirty="0"/>
          </a:p>
          <a:p>
            <a:endParaRPr lang="en-GB" sz="1000" dirty="0">
              <a:solidFill>
                <a:srgbClr val="000000"/>
              </a:solidFill>
              <a:ea typeface="+mn-lt"/>
              <a:cs typeface="+mn-lt"/>
            </a:endParaRPr>
          </a:p>
          <a:p>
            <a:pPr algn="just"/>
            <a:r>
              <a:rPr lang="en-US" sz="1100" dirty="0">
                <a:solidFill>
                  <a:srgbClr val="000000"/>
                </a:solidFill>
                <a:ea typeface="+mn-lt"/>
                <a:cs typeface="+mn-lt"/>
              </a:rPr>
              <a:t>Religion, values and ethics (RVE) is a statutory requirement of the Curriculum for Wales and is mandatory for all learners from ages 3 to 16. There is no parental right to request that a child is withdrawn from RVE in the Curriculum for Wales. As RVE is a locally determined subject, the agreed syllabus specifies what should be taught in RVE within the local authority and our curriculum will reflect this guidance.</a:t>
            </a:r>
          </a:p>
          <a:p>
            <a:endParaRPr lang="en-GB" sz="1000" dirty="0">
              <a:solidFill>
                <a:srgbClr val="000000"/>
              </a:solidFill>
              <a:ea typeface="+mn-lt"/>
              <a:cs typeface="+mn-lt"/>
            </a:endParaRPr>
          </a:p>
          <a:p>
            <a:endParaRPr lang="en-GB" sz="1600" b="1" dirty="0">
              <a:solidFill>
                <a:srgbClr val="9A0000"/>
              </a:solidFill>
              <a:latin typeface="Calibri" panose="020F0502020204030204"/>
              <a:cs typeface="Calibri" panose="020F0502020204030204"/>
            </a:endParaRPr>
          </a:p>
          <a:p>
            <a:pPr algn="ctr"/>
            <a:endParaRPr lang="en-US" sz="1600" dirty="0">
              <a:solidFill>
                <a:srgbClr val="9A0000"/>
              </a:solidFill>
              <a:latin typeface="MyriadPro-Bold"/>
            </a:endParaRPr>
          </a:p>
          <a:p>
            <a:endParaRPr lang="en-US" sz="1000" dirty="0">
              <a:solidFill>
                <a:srgbClr val="000000"/>
              </a:solidFill>
              <a:latin typeface="MyriadPro-Regular"/>
              <a:ea typeface="+mn-lt"/>
              <a:cs typeface="+mn-lt"/>
            </a:endParaRPr>
          </a:p>
          <a:p>
            <a:endParaRPr lang="en-US" sz="1000" dirty="0">
              <a:solidFill>
                <a:srgbClr val="000000"/>
              </a:solidFill>
              <a:latin typeface="MyriadPro-Regular"/>
              <a:ea typeface="+mn-lt"/>
              <a:cs typeface="+mn-lt"/>
            </a:endParaRPr>
          </a:p>
          <a:p>
            <a:endParaRPr lang="en-GB" sz="1600" b="1" dirty="0">
              <a:solidFill>
                <a:srgbClr val="9A0000"/>
              </a:solidFill>
              <a:ea typeface="+mn-lt"/>
              <a:cs typeface="+mn-lt"/>
            </a:endParaRPr>
          </a:p>
          <a:p>
            <a:pPr algn="ctr"/>
            <a:endParaRPr lang="en-GB" sz="1600" b="1" dirty="0">
              <a:solidFill>
                <a:srgbClr val="9A0000"/>
              </a:solidFill>
              <a:ea typeface="+mn-lt"/>
              <a:cs typeface="+mn-lt"/>
            </a:endParaRPr>
          </a:p>
          <a:p>
            <a:endParaRPr lang="en-GB" sz="1600" dirty="0">
              <a:solidFill>
                <a:srgbClr val="9A0000"/>
              </a:solidFill>
              <a:latin typeface="Calibri" panose="020F0502020204030204"/>
              <a:cs typeface="Calibri" panose="020F0502020204030204"/>
            </a:endParaRPr>
          </a:p>
          <a:p>
            <a:endParaRPr lang="en-GB" sz="1600" b="1" dirty="0">
              <a:solidFill>
                <a:srgbClr val="9A0000"/>
              </a:solidFill>
              <a:latin typeface="Calibri" panose="020F0502020204030204"/>
              <a:cs typeface="Calibri" panose="020F0502020204030204"/>
            </a:endParaRPr>
          </a:p>
          <a:p>
            <a:endParaRPr lang="en-US" sz="1600" dirty="0">
              <a:solidFill>
                <a:srgbClr val="9A0000"/>
              </a:solidFill>
              <a:latin typeface="Calibri" panose="020F0502020204030204"/>
              <a:cs typeface="Calibri" panose="020F0502020204030204"/>
            </a:endParaRPr>
          </a:p>
          <a:p>
            <a:endParaRPr lang="en-US" sz="1000" dirty="0">
              <a:solidFill>
                <a:srgbClr val="000000"/>
              </a:solidFill>
              <a:latin typeface="MyriadPro-Regular"/>
            </a:endParaRPr>
          </a:p>
          <a:p>
            <a:endParaRPr lang="en-US" sz="1600">
              <a:solidFill>
                <a:srgbClr val="9A0000"/>
              </a:solidFill>
              <a:latin typeface="MyriadPro-Bold"/>
            </a:endParaRPr>
          </a:p>
        </p:txBody>
      </p:sp>
      <p:sp>
        <p:nvSpPr>
          <p:cNvPr id="3" name="Oval 2">
            <a:extLst>
              <a:ext uri="{FF2B5EF4-FFF2-40B4-BE49-F238E27FC236}">
                <a16:creationId xmlns:a16="http://schemas.microsoft.com/office/drawing/2014/main" id="{F06EFDFA-3910-0C5C-C0D5-26D97C59D705}"/>
              </a:ext>
            </a:extLst>
          </p:cNvPr>
          <p:cNvSpPr/>
          <p:nvPr/>
        </p:nvSpPr>
        <p:spPr>
          <a:xfrm rot="5400000">
            <a:off x="4518140" y="8089950"/>
            <a:ext cx="2605024" cy="2605024"/>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8112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3164E55ECA0443895AA58640F5BE97" ma:contentTypeVersion="12" ma:contentTypeDescription="Create a new document." ma:contentTypeScope="" ma:versionID="5f2fa51ab91892ec7bfbac120a993965">
  <xsd:schema xmlns:xsd="http://www.w3.org/2001/XMLSchema" xmlns:xs="http://www.w3.org/2001/XMLSchema" xmlns:p="http://schemas.microsoft.com/office/2006/metadata/properties" xmlns:ns2="ee8eb7a0-5fc3-43ff-89ef-261d56f0c48d" xmlns:ns3="ed7e9fb8-d453-4fc8-ba1c-56388f5d5c4b" targetNamespace="http://schemas.microsoft.com/office/2006/metadata/properties" ma:root="true" ma:fieldsID="f64a9cdd0ec2fffa71401655731f3b4f" ns2:_="" ns3:_="">
    <xsd:import namespace="ee8eb7a0-5fc3-43ff-89ef-261d56f0c48d"/>
    <xsd:import namespace="ed7e9fb8-d453-4fc8-ba1c-56388f5d5c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eb7a0-5fc3-43ff-89ef-261d56f0c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9fb8-d453-4fc8-ba1c-56388f5d5c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d7e9fb8-d453-4fc8-ba1c-56388f5d5c4b">
      <UserInfo>
        <DisplayName>J Jones (Maerdy Community Primary School)</DisplayName>
        <AccountId>49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4DCCC-259F-4CF6-BCA1-C18D0D080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eb7a0-5fc3-43ff-89ef-261d56f0c48d"/>
    <ds:schemaRef ds:uri="ed7e9fb8-d453-4fc8-ba1c-56388f5d5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359039-F8CE-48B9-8832-C6152F0D829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d7e9fb8-d453-4fc8-ba1c-56388f5d5c4b"/>
    <ds:schemaRef ds:uri="ee8eb7a0-5fc3-43ff-89ef-261d56f0c48d"/>
    <ds:schemaRef ds:uri="http://www.w3.org/XML/1998/namespace"/>
  </ds:schemaRefs>
</ds:datastoreItem>
</file>

<file path=customXml/itemProps3.xml><?xml version="1.0" encoding="utf-8"?>
<ds:datastoreItem xmlns:ds="http://schemas.openxmlformats.org/officeDocument/2006/customXml" ds:itemID="{175A0613-80D1-4F9D-9DA5-77E00FFA8C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206</TotalTime>
  <Words>6352</Words>
  <Application>Microsoft Office PowerPoint</Application>
  <PresentationFormat>A4 Paper (210x297 mm)</PresentationFormat>
  <Paragraphs>853</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Corbel Light</vt:lpstr>
      <vt:lpstr>Ink Free</vt:lpstr>
      <vt:lpstr>MyriadPro-Bold</vt:lpstr>
      <vt:lpstr>MyriadPro-Regular</vt:lpstr>
      <vt:lpstr>open_sansbold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Baker</dc:creator>
  <cp:lastModifiedBy>Christian Coole</cp:lastModifiedBy>
  <cp:revision>1388</cp:revision>
  <cp:lastPrinted>2022-07-18T15:31:55Z</cp:lastPrinted>
  <dcterms:created xsi:type="dcterms:W3CDTF">2022-07-13T13:06:30Z</dcterms:created>
  <dcterms:modified xsi:type="dcterms:W3CDTF">2023-10-16T09:03:56Z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0x0101009C3164E55ECA0443895AA58640F5BE97</vt:lpwstr>
  </property>
</Properties>
</file>